
<file path=[Content_Types].xml><?xml version="1.0" encoding="utf-8"?>
<Types xmlns="http://schemas.openxmlformats.org/package/2006/content-types">
  <Default Extension="rels" ContentType="application/vnd.openxmlformats-package.relationships+xml"/>
  <Override PartName="/customXml/itemProps2.xml" ContentType="application/vnd.openxmlformats-officedocument.customXmlPropertie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ppt/slides/slide1.xml" ContentType="application/vnd.openxmlformats-officedocument.presentationml.slide+xml"/>
  <Override PartName="/ppt/slideLayouts/slideLayout2.xml" ContentType="application/vnd.openxmlformats-officedocument.presentationml.slideLayout+xml"/>
  <Default Extension="bin" ContentType="application/vnd.openxmlformats-officedocument.presentationml.printerSettings"/>
  <Override PartName="/ppt/notesSlides/notesSlide4.xml" ContentType="application/vnd.openxmlformats-officedocument.presentationml.notesSlide+xml"/>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4064" r:id="rId4"/>
  </p:sldMasterIdLst>
  <p:notesMasterIdLst>
    <p:notesMasterId r:id="rId13"/>
  </p:notesMasterIdLst>
  <p:sldIdLst>
    <p:sldId id="256" r:id="rId5"/>
    <p:sldId id="257" r:id="rId6"/>
    <p:sldId id="264" r:id="rId7"/>
    <p:sldId id="265" r:id="rId8"/>
    <p:sldId id="263" r:id="rId9"/>
    <p:sldId id="260" r:id="rId10"/>
    <p:sldId id="261" r:id="rId11"/>
    <p:sldId id="262" r:id="rId12"/>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19" autoAdjust="0"/>
    <p:restoredTop sz="94180" autoAdjust="0"/>
  </p:normalViewPr>
  <p:slideViewPr>
    <p:cSldViewPr>
      <p:cViewPr>
        <p:scale>
          <a:sx n="86" d="100"/>
          <a:sy n="86" d="100"/>
        </p:scale>
        <p:origin x="-992"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F97678DB-3F8D-4CD0-BA77-3656CB4B8304}" type="datetimeFigureOut">
              <a:rPr lang="en-US" smtClean="0"/>
              <a:pPr/>
              <a:t>12/2/14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5A5A28D-BDB6-46FF-A1EF-D3D59E3A72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A5A28D-BDB6-46FF-A1EF-D3D59E3A726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 a map of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a:t>
            </a:r>
            <a:r>
              <a:rPr lang="en-US" baseline="0" dirty="0" smtClean="0"/>
              <a:t> a picture of an animal and/or plant found in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Add key points in the history of your country to the timeline.</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81E5829-0909-4A96-8B65-FFCCC89CAE02}"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pPr/>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12/2/14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12/2/14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12/2/14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0D744-A176-4DCB-9147-2AE7B7E87481}"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F1679-83E0-4571-98D7-4BB535B5F5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2B01318-6ABD-4BDD-BBB0-D5B124F36B42}" type="datetimeFigureOut">
              <a:rPr lang="en-US" smtClean="0"/>
              <a:pPr/>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2B01318-6ABD-4BDD-BBB0-D5B124F36B42}" type="datetimeFigureOut">
              <a:rPr lang="en-US" smtClean="0"/>
              <a:pPr/>
              <a:t>12/2/14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B01318-6ABD-4BDD-BBB0-D5B124F36B42}" type="datetimeFigureOut">
              <a:rPr lang="en-US" smtClean="0"/>
              <a:pPr/>
              <a:t>12/2/14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01318-6ABD-4BDD-BBB0-D5B124F36B42}" type="datetimeFigureOut">
              <a:rPr lang="en-US" smtClean="0"/>
              <a:pPr/>
              <a:t>12/2/14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pPr/>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2B01318-6ABD-4BDD-BBB0-D5B124F36B42}" type="datetimeFigureOut">
              <a:rPr lang="en-US" smtClean="0">
                <a:solidFill>
                  <a:schemeClr val="bg1"/>
                </a:solidFill>
              </a:rPr>
              <a:pPr/>
              <a:t>12/2/14</a:t>
            </a:fld>
            <a:endParaRPr lang="en-US">
              <a:solidFill>
                <a:schemeClr val="bg1"/>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solidFill>
                <a:schemeClr val="bg1"/>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2D56ECA-4C16-4208-B374-27591EF545A3}" type="slidenum">
              <a:rPr lang="en-US" smtClean="0">
                <a:solidFill>
                  <a:schemeClr val="bg1"/>
                </a:solidFill>
              </a:rPr>
              <a:pPr/>
              <a:t>‹#›</a:t>
            </a:fld>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5800" y="1905000"/>
            <a:ext cx="7696200" cy="1600200"/>
          </a:xfrm>
        </p:spPr>
        <p:txBody>
          <a:bodyPr>
            <a:normAutofit fontScale="90000"/>
          </a:bodyPr>
          <a:lstStyle/>
          <a:p>
            <a:r>
              <a:rPr lang="en-US" dirty="0" smtClean="0">
                <a:latin typeface="Comic Sans MS" pitchFamily="66" charset="0"/>
              </a:rPr>
              <a:t/>
            </a:r>
            <a:br>
              <a:rPr lang="en-US" dirty="0" smtClean="0">
                <a:latin typeface="Comic Sans MS" pitchFamily="66" charset="0"/>
              </a:rPr>
            </a:br>
            <a:r>
              <a:rPr lang="en-US" dirty="0" smtClean="0"/>
              <a:t>  </a:t>
            </a:r>
            <a:br>
              <a:rPr lang="en-US" dirty="0" smtClean="0"/>
            </a:br>
            <a:r>
              <a:rPr lang="en-US" sz="4444" dirty="0" smtClean="0">
                <a:latin typeface="American Typewriter"/>
              </a:rPr>
              <a:t>University Counseling </a:t>
            </a:r>
            <a:r>
              <a:rPr lang="en-US" sz="1800" dirty="0" smtClean="0">
                <a:latin typeface="American Typewriter"/>
              </a:rPr>
              <a:t/>
            </a:r>
            <a:br>
              <a:rPr lang="en-US" sz="1800" dirty="0" smtClean="0">
                <a:latin typeface="American Typewriter"/>
              </a:rPr>
            </a:br>
            <a:r>
              <a:rPr lang="en-US" sz="2667" dirty="0" smtClean="0">
                <a:latin typeface="American Typewriter"/>
              </a:rPr>
              <a:t>Kiangsu Chekiang College – International Section (KCCIS)</a:t>
            </a:r>
            <a:endParaRPr lang="en-US" sz="2667" dirty="0">
              <a:latin typeface="American Typewriter"/>
            </a:endParaRPr>
          </a:p>
        </p:txBody>
      </p:sp>
      <p:sp>
        <p:nvSpPr>
          <p:cNvPr id="3" name="Rectangle 2"/>
          <p:cNvSpPr>
            <a:spLocks noGrp="1"/>
          </p:cNvSpPr>
          <p:nvPr>
            <p:ph type="subTitle" idx="1"/>
          </p:nvPr>
        </p:nvSpPr>
        <p:spPr>
          <a:xfrm>
            <a:off x="609600" y="3886200"/>
            <a:ext cx="7772400" cy="381000"/>
          </a:xfrm>
        </p:spPr>
        <p:txBody>
          <a:bodyPr>
            <a:noAutofit/>
          </a:bodyPr>
          <a:lstStyle/>
          <a:p>
            <a:r>
              <a:rPr lang="en-US" sz="3000" dirty="0" smtClean="0">
                <a:latin typeface="American Typewriter"/>
              </a:rPr>
              <a:t>2013-2014</a:t>
            </a:r>
            <a:endParaRPr lang="en-US" sz="3000" dirty="0" smtClean="0">
              <a:latin typeface="American Typewrite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838200"/>
            <a:ext cx="8229600" cy="1066800"/>
          </a:xfrm>
        </p:spPr>
        <p:txBody>
          <a:bodyPr>
            <a:normAutofit/>
          </a:bodyPr>
          <a:lstStyle/>
          <a:p>
            <a:r>
              <a:rPr lang="en-US" sz="4400" dirty="0" smtClean="0">
                <a:latin typeface="American Typewriter"/>
              </a:rPr>
              <a:t>KCCIS - Class of </a:t>
            </a:r>
            <a:r>
              <a:rPr lang="en-US" sz="4400" dirty="0" smtClean="0">
                <a:latin typeface="American Typewriter"/>
              </a:rPr>
              <a:t>2014</a:t>
            </a:r>
            <a:endParaRPr lang="en-US" sz="4400" dirty="0">
              <a:latin typeface="American Typewriter"/>
            </a:endParaRPr>
          </a:p>
        </p:txBody>
      </p:sp>
      <p:sp>
        <p:nvSpPr>
          <p:cNvPr id="3" name="Rectangle 2"/>
          <p:cNvSpPr>
            <a:spLocks noGrp="1"/>
          </p:cNvSpPr>
          <p:nvPr>
            <p:ph sz="half" idx="1"/>
          </p:nvPr>
        </p:nvSpPr>
        <p:spPr>
          <a:xfrm>
            <a:off x="609600" y="2514600"/>
            <a:ext cx="8229600" cy="3810000"/>
          </a:xfrm>
        </p:spPr>
        <p:txBody>
          <a:bodyPr>
            <a:normAutofit/>
          </a:bodyPr>
          <a:lstStyle/>
          <a:p>
            <a:pPr>
              <a:buNone/>
            </a:pPr>
            <a:r>
              <a:rPr lang="en-US" sz="3027" dirty="0" smtClean="0">
                <a:latin typeface="American Typewriter"/>
              </a:rPr>
              <a:t>KCCIS graduated its</a:t>
            </a:r>
            <a:r>
              <a:rPr lang="en-US" sz="3027" dirty="0" smtClean="0">
                <a:latin typeface="American Typewriter"/>
              </a:rPr>
              <a:t> </a:t>
            </a:r>
            <a:r>
              <a:rPr lang="en-US" sz="3027" dirty="0" smtClean="0">
                <a:latin typeface="American Typewriter"/>
              </a:rPr>
              <a:t>six</a:t>
            </a:r>
            <a:r>
              <a:rPr lang="en-US" sz="3027" dirty="0" smtClean="0">
                <a:latin typeface="American Typewriter"/>
              </a:rPr>
              <a:t>th </a:t>
            </a:r>
            <a:r>
              <a:rPr lang="en-US" sz="3027" dirty="0" smtClean="0">
                <a:latin typeface="American Typewriter"/>
              </a:rPr>
              <a:t>cohort of IB</a:t>
            </a:r>
          </a:p>
          <a:p>
            <a:pPr>
              <a:buNone/>
            </a:pPr>
            <a:r>
              <a:rPr lang="en-US" sz="3027" dirty="0" smtClean="0">
                <a:latin typeface="American Typewriter"/>
              </a:rPr>
              <a:t>students in </a:t>
            </a:r>
            <a:r>
              <a:rPr lang="en-US" sz="3027" dirty="0" smtClean="0">
                <a:latin typeface="American Typewriter"/>
              </a:rPr>
              <a:t>2014, </a:t>
            </a:r>
            <a:r>
              <a:rPr lang="en-US" sz="3027" dirty="0" smtClean="0">
                <a:latin typeface="American Typewriter"/>
              </a:rPr>
              <a:t>with students</a:t>
            </a:r>
            <a:r>
              <a:rPr lang="en-US" sz="3027" dirty="0" smtClean="0">
                <a:latin typeface="American Typewriter"/>
              </a:rPr>
              <a:t> receiving</a:t>
            </a:r>
          </a:p>
          <a:p>
            <a:pPr>
              <a:buNone/>
            </a:pPr>
            <a:r>
              <a:rPr lang="en-US" sz="3027" dirty="0" smtClean="0">
                <a:latin typeface="American Typewriter"/>
              </a:rPr>
              <a:t>offers from colleges </a:t>
            </a:r>
            <a:r>
              <a:rPr lang="en-US" sz="3027" dirty="0" smtClean="0">
                <a:latin typeface="American Typewriter"/>
              </a:rPr>
              <a:t>/ universities </a:t>
            </a:r>
            <a:r>
              <a:rPr lang="en-US" sz="3027" dirty="0" smtClean="0">
                <a:latin typeface="American Typewriter"/>
              </a:rPr>
              <a:t>in</a:t>
            </a:r>
          </a:p>
          <a:p>
            <a:pPr>
              <a:buNone/>
            </a:pPr>
            <a:r>
              <a:rPr lang="en-US" sz="3027" dirty="0" smtClean="0">
                <a:latin typeface="American Typewriter"/>
              </a:rPr>
              <a:t>Australia</a:t>
            </a:r>
            <a:r>
              <a:rPr lang="en-US" sz="3027" dirty="0" smtClean="0">
                <a:latin typeface="American Typewriter"/>
              </a:rPr>
              <a:t>,</a:t>
            </a:r>
            <a:r>
              <a:rPr lang="en-US" sz="3027" dirty="0" smtClean="0">
                <a:latin typeface="American Typewriter"/>
              </a:rPr>
              <a:t> Canada, Hong Kong, the States,</a:t>
            </a:r>
          </a:p>
          <a:p>
            <a:pPr>
              <a:buNone/>
            </a:pPr>
            <a:r>
              <a:rPr lang="en-US" sz="3027" dirty="0" smtClean="0">
                <a:latin typeface="American Typewriter"/>
              </a:rPr>
              <a:t>and the UK. </a:t>
            </a:r>
            <a:endParaRPr lang="en-US" sz="3027" dirty="0" smtClean="0">
              <a:latin typeface="American Typewriter"/>
            </a:endParaRPr>
          </a:p>
          <a:p>
            <a:pPr>
              <a:buNone/>
            </a:pPr>
            <a:endParaRPr lang="en-US" sz="2800" dirty="0"/>
          </a:p>
        </p:txBody>
      </p:sp>
      <p:sp>
        <p:nvSpPr>
          <p:cNvPr id="4" name="Rectangle 3"/>
          <p:cNvSpPr>
            <a:spLocks noGrp="1"/>
          </p:cNvSpPr>
          <p:nvPr>
            <p:ph sz="half" idx="2"/>
          </p:nvPr>
        </p:nvSpPr>
        <p:spPr>
          <a:xfrm flipH="1">
            <a:off x="8686799" y="5486400"/>
            <a:ext cx="45719" cy="639763"/>
          </a:xfrm>
        </p:spPr>
        <p:txBody>
          <a:bodyPr>
            <a:normAutofit/>
          </a:bodyPr>
          <a:lstStyle/>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05801" cy="1447800"/>
          </a:xfrm>
        </p:spPr>
        <p:txBody>
          <a:bodyPr>
            <a:normAutofit fontScale="90000"/>
          </a:bodyPr>
          <a:lstStyle/>
          <a:p>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dirty="0" smtClean="0">
                <a:latin typeface="American Typewriter"/>
              </a:rPr>
              <a:t>Our students received offers* from colleges / </a:t>
            </a:r>
            <a:br>
              <a:rPr lang="en-US" sz="2800" dirty="0" smtClean="0">
                <a:latin typeface="American Typewriter"/>
              </a:rPr>
            </a:br>
            <a:r>
              <a:rPr lang="en-US" sz="2800" dirty="0" smtClean="0">
                <a:latin typeface="American Typewriter"/>
              </a:rPr>
              <a:t>universities in different </a:t>
            </a:r>
            <a:r>
              <a:rPr lang="en-US" sz="2800" dirty="0" smtClean="0">
                <a:latin typeface="American Typewriter"/>
              </a:rPr>
              <a:t>countries: </a:t>
            </a:r>
            <a:endParaRPr lang="en-US" sz="2800" dirty="0"/>
          </a:p>
        </p:txBody>
      </p:sp>
      <p:sp>
        <p:nvSpPr>
          <p:cNvPr id="3" name="Content Placeholder 2"/>
          <p:cNvSpPr>
            <a:spLocks noGrp="1"/>
          </p:cNvSpPr>
          <p:nvPr>
            <p:ph sz="half" idx="1"/>
          </p:nvPr>
        </p:nvSpPr>
        <p:spPr>
          <a:xfrm>
            <a:off x="416858" y="2743200"/>
            <a:ext cx="8269941" cy="3491753"/>
          </a:xfrm>
        </p:spPr>
        <p:txBody>
          <a:bodyPr>
            <a:normAutofit/>
          </a:bodyPr>
          <a:lstStyle/>
          <a:p>
            <a:pPr>
              <a:spcBef>
                <a:spcPts val="600"/>
              </a:spcBef>
              <a:buNone/>
            </a:pPr>
            <a:r>
              <a:rPr lang="en-US" b="1" dirty="0" smtClean="0">
                <a:solidFill>
                  <a:schemeClr val="accent6">
                    <a:lumMod val="25000"/>
                  </a:schemeClr>
                </a:solidFill>
                <a:latin typeface="American Typewriter"/>
              </a:rPr>
              <a:t>The University of Queensland  </a:t>
            </a:r>
            <a:endParaRPr lang="en-US" sz="2000" b="1" dirty="0" smtClean="0">
              <a:solidFill>
                <a:schemeClr val="accent6">
                  <a:lumMod val="25000"/>
                </a:schemeClr>
              </a:solidFill>
              <a:latin typeface="American Typewriter"/>
            </a:endParaRPr>
          </a:p>
          <a:p>
            <a:pPr>
              <a:spcBef>
                <a:spcPts val="600"/>
              </a:spcBef>
              <a:buNone/>
            </a:pPr>
            <a:r>
              <a:rPr lang="en-US" sz="2000" b="1" i="1" dirty="0" smtClean="0">
                <a:solidFill>
                  <a:schemeClr val="bg1">
                    <a:lumMod val="85000"/>
                  </a:schemeClr>
                </a:solidFill>
                <a:latin typeface="American Typewriter"/>
              </a:rPr>
              <a:t>AUSTRALIA</a:t>
            </a:r>
          </a:p>
          <a:p>
            <a:pPr>
              <a:spcBef>
                <a:spcPts val="600"/>
              </a:spcBef>
              <a:buNone/>
            </a:pPr>
            <a:r>
              <a:rPr lang="en-US" sz="2000" b="1" dirty="0" smtClean="0">
                <a:solidFill>
                  <a:schemeClr val="accent6">
                    <a:lumMod val="25000"/>
                  </a:schemeClr>
                </a:solidFill>
                <a:latin typeface="American Typewriter"/>
              </a:rPr>
              <a:t>                                                                      </a:t>
            </a:r>
            <a:r>
              <a:rPr lang="en-US" sz="2000" b="1" dirty="0" smtClean="0">
                <a:solidFill>
                  <a:schemeClr val="accent6">
                    <a:lumMod val="25000"/>
                  </a:schemeClr>
                </a:solidFill>
                <a:latin typeface="American Typewriter"/>
              </a:rPr>
              <a:t> </a:t>
            </a:r>
            <a:endParaRPr lang="en-US" sz="2000" dirty="0" smtClean="0">
              <a:solidFill>
                <a:schemeClr val="accent6">
                  <a:lumMod val="25000"/>
                </a:schemeClr>
              </a:solidFill>
              <a:latin typeface="American Typewriter"/>
            </a:endParaRPr>
          </a:p>
          <a:p>
            <a:pPr>
              <a:spcBef>
                <a:spcPts val="600"/>
              </a:spcBef>
              <a:buNone/>
            </a:pPr>
            <a:r>
              <a:rPr lang="en-US" sz="2000" dirty="0" smtClean="0">
                <a:solidFill>
                  <a:schemeClr val="accent6">
                    <a:lumMod val="25000"/>
                  </a:schemeClr>
                </a:solidFill>
                <a:latin typeface="American Typewriter"/>
              </a:rPr>
              <a:t>                       </a:t>
            </a:r>
            <a:r>
              <a:rPr lang="en-US" sz="2000" dirty="0" smtClean="0">
                <a:solidFill>
                  <a:schemeClr val="accent6">
                    <a:lumMod val="25000"/>
                  </a:schemeClr>
                </a:solidFill>
                <a:latin typeface="American Typewriter"/>
              </a:rPr>
              <a:t>                                                 </a:t>
            </a:r>
            <a:r>
              <a:rPr lang="en-US" sz="2000" dirty="0" smtClean="0">
                <a:solidFill>
                  <a:schemeClr val="accent6">
                    <a:lumMod val="25000"/>
                  </a:schemeClr>
                </a:solidFill>
                <a:latin typeface="American Typewriter"/>
              </a:rPr>
              <a:t>University of Edinburgh  </a:t>
            </a:r>
          </a:p>
          <a:p>
            <a:pPr>
              <a:spcBef>
                <a:spcPts val="600"/>
              </a:spcBef>
              <a:buNone/>
            </a:pPr>
            <a:r>
              <a:rPr lang="en-US" sz="2000" dirty="0" smtClean="0">
                <a:solidFill>
                  <a:schemeClr val="accent6">
                    <a:lumMod val="25000"/>
                  </a:schemeClr>
                </a:solidFill>
                <a:latin typeface="American Typewriter"/>
              </a:rPr>
              <a:t>                                                                      </a:t>
            </a:r>
            <a:r>
              <a:rPr lang="en-US" sz="2000" dirty="0" smtClean="0">
                <a:solidFill>
                  <a:schemeClr val="accent6">
                    <a:lumMod val="25000"/>
                  </a:schemeClr>
                </a:solidFill>
                <a:latin typeface="American Typewriter"/>
              </a:rPr>
              <a:t>  </a:t>
            </a:r>
            <a:r>
              <a:rPr lang="en-US" dirty="0" smtClean="0">
                <a:solidFill>
                  <a:schemeClr val="accent6">
                    <a:lumMod val="25000"/>
                  </a:schemeClr>
                </a:solidFill>
                <a:latin typeface="American Typewriter"/>
              </a:rPr>
              <a:t>University </a:t>
            </a:r>
            <a:r>
              <a:rPr lang="en-US" dirty="0" smtClean="0">
                <a:solidFill>
                  <a:schemeClr val="accent6">
                    <a:lumMod val="25000"/>
                  </a:schemeClr>
                </a:solidFill>
                <a:latin typeface="American Typewriter"/>
              </a:rPr>
              <a:t>of </a:t>
            </a:r>
            <a:r>
              <a:rPr lang="en-US" dirty="0" smtClean="0">
                <a:solidFill>
                  <a:schemeClr val="accent6">
                    <a:lumMod val="25000"/>
                  </a:schemeClr>
                </a:solidFill>
                <a:latin typeface="American Typewriter"/>
              </a:rPr>
              <a:t>Manchester </a:t>
            </a:r>
          </a:p>
          <a:p>
            <a:pPr>
              <a:spcBef>
                <a:spcPts val="600"/>
              </a:spcBef>
              <a:buNone/>
            </a:pPr>
            <a:r>
              <a:rPr lang="en-US" sz="2000" b="1" dirty="0" smtClean="0">
                <a:solidFill>
                  <a:schemeClr val="accent6">
                    <a:lumMod val="25000"/>
                  </a:schemeClr>
                </a:solidFill>
                <a:latin typeface="American Typewriter"/>
              </a:rPr>
              <a:t>                                                                        </a:t>
            </a:r>
            <a:r>
              <a:rPr lang="en-US" sz="2000" dirty="0" smtClean="0">
                <a:solidFill>
                  <a:schemeClr val="accent6">
                    <a:lumMod val="25000"/>
                  </a:schemeClr>
                </a:solidFill>
                <a:latin typeface="American Typewriter"/>
              </a:rPr>
              <a:t>University </a:t>
            </a:r>
            <a:r>
              <a:rPr lang="en-US" sz="2000" dirty="0" smtClean="0">
                <a:solidFill>
                  <a:schemeClr val="accent6">
                    <a:lumMod val="25000"/>
                  </a:schemeClr>
                </a:solidFill>
                <a:latin typeface="American Typewriter"/>
              </a:rPr>
              <a:t>of</a:t>
            </a:r>
            <a:r>
              <a:rPr lang="en-US" sz="2000" dirty="0" smtClean="0">
                <a:solidFill>
                  <a:schemeClr val="accent6">
                    <a:lumMod val="25000"/>
                  </a:schemeClr>
                </a:solidFill>
                <a:latin typeface="American Typewriter"/>
              </a:rPr>
              <a:t> </a:t>
            </a:r>
            <a:r>
              <a:rPr lang="en-US" dirty="0" smtClean="0">
                <a:solidFill>
                  <a:schemeClr val="accent6">
                    <a:lumMod val="25000"/>
                  </a:schemeClr>
                </a:solidFill>
                <a:latin typeface="American Typewriter"/>
              </a:rPr>
              <a:t>York</a:t>
            </a:r>
            <a:endParaRPr lang="en-US" sz="2000" dirty="0" smtClean="0">
              <a:solidFill>
                <a:schemeClr val="accent6">
                  <a:lumMod val="25000"/>
                </a:schemeClr>
              </a:solidFill>
              <a:latin typeface="American Typewriter"/>
            </a:endParaRPr>
          </a:p>
          <a:p>
            <a:pPr>
              <a:spcBef>
                <a:spcPts val="600"/>
              </a:spcBef>
              <a:buNone/>
            </a:pPr>
            <a:r>
              <a:rPr lang="en-US" sz="2000" dirty="0" smtClean="0">
                <a:solidFill>
                  <a:schemeClr val="accent6">
                    <a:lumMod val="25000"/>
                  </a:schemeClr>
                </a:solidFill>
                <a:latin typeface="American Typewriter"/>
              </a:rPr>
              <a:t>                                                                        University of Reading       </a:t>
            </a:r>
          </a:p>
          <a:p>
            <a:pPr>
              <a:spcBef>
                <a:spcPts val="600"/>
              </a:spcBef>
              <a:buNone/>
            </a:pPr>
            <a:r>
              <a:rPr lang="en-US" sz="1600" dirty="0" smtClean="0">
                <a:solidFill>
                  <a:schemeClr val="accent6">
                    <a:lumMod val="25000"/>
                  </a:schemeClr>
                </a:solidFill>
                <a:latin typeface="American Typewriter"/>
              </a:rPr>
              <a:t>*accepted offers in </a:t>
            </a:r>
            <a:r>
              <a:rPr lang="en-US" sz="1600" b="1" dirty="0" smtClean="0">
                <a:solidFill>
                  <a:schemeClr val="accent6">
                    <a:lumMod val="25000"/>
                  </a:schemeClr>
                </a:solidFill>
                <a:latin typeface="American Typewriter"/>
              </a:rPr>
              <a:t>bold                                           </a:t>
            </a:r>
            <a:r>
              <a:rPr lang="en-US" sz="2400" b="1" i="1" dirty="0" smtClean="0">
                <a:solidFill>
                  <a:schemeClr val="bg1">
                    <a:lumMod val="85000"/>
                  </a:schemeClr>
                </a:solidFill>
                <a:latin typeface="American Typewriter"/>
              </a:rPr>
              <a:t>UK</a:t>
            </a:r>
          </a:p>
          <a:p>
            <a:pPr>
              <a:spcBef>
                <a:spcPts val="600"/>
              </a:spcBef>
              <a:buNone/>
            </a:pPr>
            <a:endParaRPr lang="en-US" sz="2000" dirty="0" smtClean="0">
              <a:solidFill>
                <a:schemeClr val="accent6">
                  <a:lumMod val="25000"/>
                </a:schemeClr>
              </a:solidFill>
              <a:latin typeface="American Typewriter"/>
            </a:endParaRPr>
          </a:p>
          <a:p>
            <a:pPr>
              <a:buNone/>
            </a:pPr>
            <a:endParaRPr lang="en-US" sz="2000" b="1" dirty="0" smtClean="0">
              <a:solidFill>
                <a:schemeClr val="accent6">
                  <a:lumMod val="25000"/>
                </a:schemeClr>
              </a:solidFill>
              <a:latin typeface="American Typewriter"/>
            </a:endParaRPr>
          </a:p>
          <a:p>
            <a:pPr>
              <a:buNone/>
            </a:pPr>
            <a:endParaRPr lang="en-US" sz="2000" b="1" dirty="0" smtClean="0">
              <a:solidFill>
                <a:schemeClr val="accent6">
                  <a:lumMod val="25000"/>
                </a:schemeClr>
              </a:solidFill>
              <a:latin typeface="American Typewrit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295401"/>
            <a:ext cx="8308975" cy="1143000"/>
          </a:xfrm>
        </p:spPr>
        <p:txBody>
          <a:bodyPr>
            <a:normAutofit/>
          </a:bodyPr>
          <a:lstStyle/>
          <a:p>
            <a:r>
              <a:rPr lang="en-US" sz="2800" dirty="0" smtClean="0">
                <a:latin typeface="American Typewriter"/>
              </a:rPr>
              <a:t>Our students received offers* from colleges / </a:t>
            </a:r>
            <a:br>
              <a:rPr lang="en-US" sz="2800" dirty="0" smtClean="0">
                <a:latin typeface="American Typewriter"/>
              </a:rPr>
            </a:br>
            <a:r>
              <a:rPr lang="en-US" sz="2800" dirty="0" smtClean="0">
                <a:latin typeface="American Typewriter"/>
              </a:rPr>
              <a:t>universities in different countries (continued): </a:t>
            </a:r>
            <a:endParaRPr lang="en-US" sz="2800" dirty="0"/>
          </a:p>
        </p:txBody>
      </p:sp>
      <p:sp>
        <p:nvSpPr>
          <p:cNvPr id="3" name="Content Placeholder 2"/>
          <p:cNvSpPr>
            <a:spLocks noGrp="1"/>
          </p:cNvSpPr>
          <p:nvPr>
            <p:ph sz="half" idx="1"/>
          </p:nvPr>
        </p:nvSpPr>
        <p:spPr>
          <a:xfrm>
            <a:off x="416858" y="2667000"/>
            <a:ext cx="8269941" cy="3567953"/>
          </a:xfrm>
        </p:spPr>
        <p:txBody>
          <a:bodyPr>
            <a:normAutofit fontScale="92500" lnSpcReduction="10000"/>
          </a:bodyPr>
          <a:lstStyle/>
          <a:p>
            <a:pPr>
              <a:spcBef>
                <a:spcPts val="600"/>
              </a:spcBef>
              <a:buNone/>
            </a:pPr>
            <a:r>
              <a:rPr lang="en-US" b="1" dirty="0" smtClean="0">
                <a:solidFill>
                  <a:schemeClr val="accent6">
                    <a:lumMod val="25000"/>
                  </a:schemeClr>
                </a:solidFill>
                <a:latin typeface="American Typewriter"/>
              </a:rPr>
              <a:t>                                              </a:t>
            </a:r>
            <a:r>
              <a:rPr lang="en-US" b="1" dirty="0" smtClean="0">
                <a:solidFill>
                  <a:schemeClr val="accent6">
                    <a:lumMod val="25000"/>
                  </a:schemeClr>
                </a:solidFill>
                <a:latin typeface="American Typewriter"/>
              </a:rPr>
              <a:t>          </a:t>
            </a:r>
            <a:r>
              <a:rPr lang="en-US" dirty="0" smtClean="0">
                <a:solidFill>
                  <a:schemeClr val="accent6">
                    <a:lumMod val="25000"/>
                  </a:schemeClr>
                </a:solidFill>
                <a:latin typeface="American Typewriter"/>
              </a:rPr>
              <a:t>National </a:t>
            </a:r>
            <a:r>
              <a:rPr lang="en-US" dirty="0" smtClean="0">
                <a:solidFill>
                  <a:schemeClr val="accent6">
                    <a:lumMod val="25000"/>
                  </a:schemeClr>
                </a:solidFill>
                <a:latin typeface="American Typewriter"/>
              </a:rPr>
              <a:t>University </a:t>
            </a:r>
            <a:r>
              <a:rPr lang="en-US" dirty="0" smtClean="0">
                <a:solidFill>
                  <a:schemeClr val="accent6">
                    <a:lumMod val="25000"/>
                  </a:schemeClr>
                </a:solidFill>
                <a:latin typeface="American Typewriter"/>
              </a:rPr>
              <a:t>of Taiwa</a:t>
            </a:r>
            <a:r>
              <a:rPr lang="en-US" dirty="0" smtClean="0">
                <a:solidFill>
                  <a:schemeClr val="accent6">
                    <a:lumMod val="25000"/>
                  </a:schemeClr>
                </a:solidFill>
                <a:latin typeface="American Typewriter"/>
              </a:rPr>
              <a:t>n</a:t>
            </a:r>
            <a:endParaRPr lang="en-US" dirty="0" smtClean="0">
              <a:solidFill>
                <a:schemeClr val="accent6">
                  <a:lumMod val="25000"/>
                </a:schemeClr>
              </a:solidFill>
              <a:latin typeface="American Typewriter"/>
            </a:endParaRPr>
          </a:p>
          <a:p>
            <a:pPr>
              <a:spcBef>
                <a:spcPts val="600"/>
              </a:spcBef>
              <a:buNone/>
            </a:pPr>
            <a:r>
              <a:rPr lang="en-US" b="1" dirty="0" smtClean="0">
                <a:solidFill>
                  <a:schemeClr val="accent6">
                    <a:lumMod val="25000"/>
                  </a:schemeClr>
                </a:solidFill>
                <a:latin typeface="American Typewriter"/>
              </a:rPr>
              <a:t>                                                                                                                   </a:t>
            </a:r>
            <a:r>
              <a:rPr lang="en-US" b="1" dirty="0" smtClean="0">
                <a:solidFill>
                  <a:schemeClr val="accent6">
                    <a:lumMod val="25000"/>
                  </a:schemeClr>
                </a:solidFill>
                <a:latin typeface="American Typewriter"/>
              </a:rPr>
              <a:t>     </a:t>
            </a:r>
          </a:p>
          <a:p>
            <a:pPr>
              <a:spcBef>
                <a:spcPts val="600"/>
              </a:spcBef>
              <a:buNone/>
            </a:pPr>
            <a:r>
              <a:rPr lang="en-US" sz="2400" b="1" i="1" dirty="0" smtClean="0">
                <a:solidFill>
                  <a:schemeClr val="accent6">
                    <a:lumMod val="25000"/>
                  </a:schemeClr>
                </a:solidFill>
                <a:latin typeface="American Typewriter"/>
              </a:rPr>
              <a:t>                                                           </a:t>
            </a:r>
            <a:r>
              <a:rPr lang="en-US" sz="2400" b="1" i="1" dirty="0" smtClean="0">
                <a:solidFill>
                  <a:schemeClr val="bg1">
                    <a:lumMod val="85000"/>
                  </a:schemeClr>
                </a:solidFill>
                <a:latin typeface="American Typewriter"/>
              </a:rPr>
              <a:t>TAIWAN</a:t>
            </a:r>
            <a:endParaRPr lang="en-US" sz="2400" b="1" i="1" dirty="0" smtClean="0">
              <a:solidFill>
                <a:schemeClr val="bg1">
                  <a:lumMod val="85000"/>
                </a:schemeClr>
              </a:solidFill>
              <a:latin typeface="American Typewriter"/>
            </a:endParaRPr>
          </a:p>
          <a:p>
            <a:pPr>
              <a:spcBef>
                <a:spcPts val="600"/>
              </a:spcBef>
              <a:buNone/>
            </a:pPr>
            <a:r>
              <a:rPr lang="en-US" sz="2400" b="1" i="1" dirty="0" smtClean="0">
                <a:solidFill>
                  <a:schemeClr val="bg1">
                    <a:lumMod val="85000"/>
                  </a:schemeClr>
                </a:solidFill>
                <a:latin typeface="American Typewriter"/>
              </a:rPr>
              <a:t>HONG KONG</a:t>
            </a:r>
          </a:p>
          <a:p>
            <a:pPr>
              <a:spcBef>
                <a:spcPts val="600"/>
              </a:spcBef>
              <a:buNone/>
            </a:pPr>
            <a:r>
              <a:rPr lang="en-US" b="1" dirty="0" smtClean="0">
                <a:solidFill>
                  <a:schemeClr val="accent6">
                    <a:lumMod val="25000"/>
                  </a:schemeClr>
                </a:solidFill>
                <a:latin typeface="American Typewriter"/>
              </a:rPr>
              <a:t>Chinese University of Hong Kong</a:t>
            </a:r>
            <a:endParaRPr lang="en-US" b="1" dirty="0" smtClean="0">
              <a:solidFill>
                <a:schemeClr val="accent6">
                  <a:lumMod val="25000"/>
                </a:schemeClr>
              </a:solidFill>
              <a:latin typeface="American Typewriter"/>
            </a:endParaRPr>
          </a:p>
          <a:p>
            <a:pPr>
              <a:spcBef>
                <a:spcPts val="600"/>
              </a:spcBef>
              <a:buNone/>
            </a:pPr>
            <a:r>
              <a:rPr lang="en-US" b="1" dirty="0" smtClean="0">
                <a:solidFill>
                  <a:schemeClr val="accent6">
                    <a:lumMod val="25000"/>
                  </a:schemeClr>
                </a:solidFill>
                <a:latin typeface="American Typewriter"/>
              </a:rPr>
              <a:t>Hong </a:t>
            </a:r>
            <a:r>
              <a:rPr lang="en-US" b="1" dirty="0" smtClean="0">
                <a:solidFill>
                  <a:schemeClr val="accent6">
                    <a:lumMod val="25000"/>
                  </a:schemeClr>
                </a:solidFill>
                <a:latin typeface="American Typewriter"/>
              </a:rPr>
              <a:t>Kong </a:t>
            </a:r>
            <a:r>
              <a:rPr lang="en-US" b="1" dirty="0" smtClean="0">
                <a:solidFill>
                  <a:schemeClr val="accent6">
                    <a:lumMod val="25000"/>
                  </a:schemeClr>
                </a:solidFill>
                <a:latin typeface="American Typewriter"/>
              </a:rPr>
              <a:t>Polytechnic University </a:t>
            </a:r>
          </a:p>
          <a:p>
            <a:pPr>
              <a:spcBef>
                <a:spcPts val="600"/>
              </a:spcBef>
              <a:buNone/>
            </a:pPr>
            <a:r>
              <a:rPr lang="en-US" b="1" dirty="0" smtClean="0">
                <a:solidFill>
                  <a:schemeClr val="accent6">
                    <a:lumMod val="25000"/>
                  </a:schemeClr>
                </a:solidFill>
                <a:latin typeface="American Typewriter"/>
              </a:rPr>
              <a:t>HKUST</a:t>
            </a:r>
            <a:endParaRPr lang="en-US" b="1" dirty="0" smtClean="0">
              <a:solidFill>
                <a:schemeClr val="accent6">
                  <a:lumMod val="25000"/>
                </a:schemeClr>
              </a:solidFill>
              <a:latin typeface="American Typewriter"/>
            </a:endParaRPr>
          </a:p>
          <a:p>
            <a:pPr>
              <a:spcBef>
                <a:spcPts val="600"/>
              </a:spcBef>
              <a:buNone/>
            </a:pPr>
            <a:r>
              <a:rPr lang="en-US" b="1" dirty="0" smtClean="0">
                <a:solidFill>
                  <a:schemeClr val="accent6">
                    <a:lumMod val="25000"/>
                  </a:schemeClr>
                </a:solidFill>
                <a:latin typeface="American Typewriter"/>
              </a:rPr>
              <a:t>HKU</a:t>
            </a:r>
            <a:r>
              <a:rPr lang="en-US" b="1" dirty="0" smtClean="0">
                <a:solidFill>
                  <a:schemeClr val="accent6">
                    <a:lumMod val="25000"/>
                  </a:schemeClr>
                </a:solidFill>
                <a:latin typeface="American Typewriter"/>
              </a:rPr>
              <a:t>                        </a:t>
            </a:r>
            <a:endParaRPr lang="en-US" b="1" dirty="0" smtClean="0">
              <a:solidFill>
                <a:schemeClr val="accent6">
                  <a:lumMod val="25000"/>
                </a:schemeClr>
              </a:solidFill>
              <a:latin typeface="American Typewriter"/>
            </a:endParaRPr>
          </a:p>
          <a:p>
            <a:pPr>
              <a:spcBef>
                <a:spcPts val="600"/>
              </a:spcBef>
              <a:buNone/>
            </a:pPr>
            <a:endParaRPr lang="en-US" dirty="0" smtClean="0">
              <a:solidFill>
                <a:schemeClr val="accent6">
                  <a:lumMod val="25000"/>
                </a:schemeClr>
              </a:solidFill>
              <a:latin typeface="American Typewriter"/>
            </a:endParaRPr>
          </a:p>
          <a:p>
            <a:pPr>
              <a:spcBef>
                <a:spcPts val="600"/>
              </a:spcBef>
              <a:buNone/>
            </a:pPr>
            <a:r>
              <a:rPr lang="en-US" dirty="0" smtClean="0">
                <a:solidFill>
                  <a:schemeClr val="accent6">
                    <a:lumMod val="25000"/>
                  </a:schemeClr>
                </a:solidFill>
                <a:latin typeface="American Typewriter"/>
              </a:rPr>
              <a:t>*accepted offers in </a:t>
            </a:r>
            <a:r>
              <a:rPr lang="en-US" b="1" dirty="0" smtClean="0">
                <a:solidFill>
                  <a:schemeClr val="accent6">
                    <a:lumMod val="25000"/>
                  </a:schemeClr>
                </a:solidFill>
                <a:latin typeface="American Typewriter"/>
              </a:rPr>
              <a:t>bold</a:t>
            </a:r>
          </a:p>
          <a:p>
            <a:pPr>
              <a:spcBef>
                <a:spcPts val="600"/>
              </a:spcBef>
              <a:buNone/>
            </a:pPr>
            <a:endParaRPr lang="en-US" b="1" dirty="0" smtClean="0">
              <a:solidFill>
                <a:schemeClr val="accent6">
                  <a:lumMod val="25000"/>
                </a:schemeClr>
              </a:solidFill>
              <a:latin typeface="American Typewriter"/>
            </a:endParaRPr>
          </a:p>
          <a:p>
            <a:pPr>
              <a:spcBef>
                <a:spcPts val="600"/>
              </a:spcBef>
              <a:buNone/>
            </a:pPr>
            <a:endParaRPr lang="en-US" b="1" dirty="0" smtClean="0">
              <a:solidFill>
                <a:schemeClr val="accent6">
                  <a:lumMod val="25000"/>
                </a:schemeClr>
              </a:solidFill>
              <a:latin typeface="American Typewriter"/>
            </a:endParaRPr>
          </a:p>
          <a:p>
            <a:pPr>
              <a:spcBef>
                <a:spcPts val="600"/>
              </a:spcBef>
              <a:buNone/>
            </a:pPr>
            <a:endParaRPr lang="en-US" b="1" dirty="0" smtClean="0">
              <a:solidFill>
                <a:schemeClr val="accent6">
                  <a:lumMod val="25000"/>
                </a:schemeClr>
              </a:solidFill>
              <a:latin typeface="American Typewriter"/>
            </a:endParaRPr>
          </a:p>
          <a:p>
            <a:pPr>
              <a:spcBef>
                <a:spcPts val="600"/>
              </a:spcBef>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066800"/>
          </a:xfrm>
        </p:spPr>
        <p:txBody>
          <a:bodyPr/>
          <a:lstStyle/>
          <a:p>
            <a:r>
              <a:rPr lang="en-US" dirty="0" smtClean="0">
                <a:latin typeface="American Typewriter"/>
              </a:rPr>
              <a:t>Scholarships</a:t>
            </a:r>
            <a:endParaRPr lang="en-US" dirty="0">
              <a:latin typeface="American Typewriter"/>
            </a:endParaRPr>
          </a:p>
        </p:txBody>
      </p:sp>
      <p:sp>
        <p:nvSpPr>
          <p:cNvPr id="4" name="Content Placeholder 3"/>
          <p:cNvSpPr>
            <a:spLocks noGrp="1"/>
          </p:cNvSpPr>
          <p:nvPr>
            <p:ph sz="half" idx="1"/>
          </p:nvPr>
        </p:nvSpPr>
        <p:spPr>
          <a:xfrm>
            <a:off x="304800" y="2667000"/>
            <a:ext cx="8610600" cy="3962400"/>
          </a:xfrm>
        </p:spPr>
        <p:txBody>
          <a:bodyPr>
            <a:normAutofit fontScale="47500" lnSpcReduction="20000"/>
          </a:bodyPr>
          <a:lstStyle/>
          <a:p>
            <a:pPr>
              <a:spcBef>
                <a:spcPts val="600"/>
              </a:spcBef>
              <a:buNone/>
            </a:pPr>
            <a:r>
              <a:rPr lang="en-US" sz="5000" dirty="0" smtClean="0">
                <a:latin typeface="American Typewriter"/>
              </a:rPr>
              <a:t>Two of our </a:t>
            </a:r>
            <a:r>
              <a:rPr lang="en-US" sz="5000" dirty="0" smtClean="0">
                <a:latin typeface="American Typewriter"/>
              </a:rPr>
              <a:t>IB graduates received scholarship offerings:  </a:t>
            </a:r>
          </a:p>
          <a:p>
            <a:pPr>
              <a:spcBef>
                <a:spcPts val="600"/>
              </a:spcBef>
              <a:buNone/>
            </a:pPr>
            <a:endParaRPr lang="en-US" sz="5000" dirty="0" smtClean="0">
              <a:latin typeface="American Typewriter"/>
            </a:endParaRPr>
          </a:p>
          <a:p>
            <a:pPr>
              <a:spcBef>
                <a:spcPts val="0"/>
              </a:spcBef>
              <a:buNone/>
            </a:pPr>
            <a:endParaRPr lang="en-US" sz="5000" dirty="0" smtClean="0">
              <a:latin typeface="American Typewriter"/>
            </a:endParaRPr>
          </a:p>
          <a:p>
            <a:pPr>
              <a:spcBef>
                <a:spcPts val="0"/>
              </a:spcBef>
              <a:buNone/>
            </a:pPr>
            <a:r>
              <a:rPr lang="en-US" sz="5000" dirty="0" smtClean="0">
                <a:latin typeface="American Typewriter"/>
              </a:rPr>
              <a:t>Chinese University of Hong </a:t>
            </a:r>
            <a:r>
              <a:rPr lang="en-US" sz="5000" dirty="0" smtClean="0">
                <a:latin typeface="American Typewriter"/>
              </a:rPr>
              <a:t>Kong*</a:t>
            </a:r>
          </a:p>
          <a:p>
            <a:pPr>
              <a:spcBef>
                <a:spcPts val="0"/>
              </a:spcBef>
              <a:buNone/>
            </a:pPr>
            <a:endParaRPr lang="en-US" sz="5000" dirty="0" smtClean="0">
              <a:latin typeface="American Typewriter"/>
            </a:endParaRPr>
          </a:p>
          <a:p>
            <a:pPr>
              <a:spcBef>
                <a:spcPts val="0"/>
              </a:spcBef>
              <a:buNone/>
            </a:pPr>
            <a:r>
              <a:rPr lang="en-US" sz="5000" dirty="0" smtClean="0">
                <a:latin typeface="American Typewriter"/>
              </a:rPr>
              <a:t>HKUST*</a:t>
            </a:r>
          </a:p>
          <a:p>
            <a:pPr>
              <a:spcBef>
                <a:spcPts val="0"/>
              </a:spcBef>
              <a:buNone/>
            </a:pPr>
            <a:r>
              <a:rPr lang="en-US" sz="5000" dirty="0" smtClean="0">
                <a:latin typeface="American Typewriter"/>
              </a:rPr>
              <a:t>                                                                                                                                                                                                                                                                                                                              </a:t>
            </a:r>
          </a:p>
          <a:p>
            <a:pPr>
              <a:spcBef>
                <a:spcPts val="0"/>
              </a:spcBef>
              <a:buNone/>
            </a:pPr>
            <a:r>
              <a:rPr lang="en-US" sz="5000" dirty="0" smtClean="0">
                <a:latin typeface="American Typewriter"/>
              </a:rPr>
              <a:t>University </a:t>
            </a:r>
            <a:r>
              <a:rPr lang="en-US" sz="5000" dirty="0" smtClean="0">
                <a:latin typeface="American Typewriter"/>
              </a:rPr>
              <a:t>of</a:t>
            </a:r>
            <a:r>
              <a:rPr lang="en-US" sz="5000" dirty="0" smtClean="0">
                <a:latin typeface="American Typewriter"/>
              </a:rPr>
              <a:t> </a:t>
            </a:r>
            <a:r>
              <a:rPr lang="en-US" sz="5000" dirty="0" smtClean="0">
                <a:latin typeface="American Typewriter"/>
              </a:rPr>
              <a:t>British Columbia </a:t>
            </a:r>
            <a:r>
              <a:rPr lang="en-US" sz="5000" dirty="0" smtClean="0">
                <a:latin typeface="American Typewriter"/>
              </a:rPr>
              <a:t> </a:t>
            </a:r>
          </a:p>
          <a:p>
            <a:pPr>
              <a:spcBef>
                <a:spcPts val="0"/>
              </a:spcBef>
              <a:buNone/>
            </a:pPr>
            <a:endParaRPr lang="en-US" sz="5000" dirty="0" smtClean="0">
              <a:latin typeface="American Typewriter"/>
            </a:endParaRPr>
          </a:p>
          <a:p>
            <a:pPr>
              <a:buNone/>
            </a:pPr>
            <a:endParaRPr lang="en-US" sz="2400" dirty="0" smtClean="0">
              <a:latin typeface="American Typewriter"/>
            </a:endParaRPr>
          </a:p>
          <a:p>
            <a:pPr>
              <a:buNone/>
            </a:pPr>
            <a:r>
              <a:rPr lang="en-US" sz="3500" dirty="0" smtClean="0">
                <a:latin typeface="American Typewriter"/>
              </a:rPr>
              <a:t>*accepted by the candidate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28601"/>
            <a:ext cx="8153400" cy="1295399"/>
          </a:xfrm>
        </p:spPr>
        <p:txBody>
          <a:bodyPr>
            <a:normAutofit fontScale="90000"/>
          </a:bodyPr>
          <a:lstStyle/>
          <a:p>
            <a:r>
              <a:rPr lang="en-US" sz="4000" dirty="0" smtClean="0">
                <a:latin typeface="American Typewriter"/>
              </a:rPr>
              <a:t>The </a:t>
            </a:r>
            <a:r>
              <a:rPr lang="en-US" sz="4000" dirty="0" smtClean="0">
                <a:latin typeface="American Typewriter"/>
              </a:rPr>
              <a:t>wide range of courses to which </a:t>
            </a:r>
            <a:br>
              <a:rPr lang="en-US" sz="4000" dirty="0" smtClean="0">
                <a:latin typeface="American Typewriter"/>
              </a:rPr>
            </a:br>
            <a:r>
              <a:rPr lang="en-US" sz="4000" dirty="0" smtClean="0">
                <a:latin typeface="American Typewriter"/>
              </a:rPr>
              <a:t>our students applied:</a:t>
            </a:r>
            <a:r>
              <a:rPr lang="en-US" sz="4000" dirty="0" smtClean="0"/>
              <a:t/>
            </a:r>
            <a:br>
              <a:rPr lang="en-US" sz="4000" dirty="0" smtClean="0"/>
            </a:br>
            <a:endParaRPr lang="en-US" sz="2700" dirty="0">
              <a:latin typeface="Comic Sans MS" pitchFamily="66" charset="0"/>
            </a:endParaRPr>
          </a:p>
        </p:txBody>
      </p:sp>
      <p:sp>
        <p:nvSpPr>
          <p:cNvPr id="3" name="Rectangle 2"/>
          <p:cNvSpPr>
            <a:spLocks noGrp="1"/>
          </p:cNvSpPr>
          <p:nvPr>
            <p:ph sz="half" idx="1"/>
          </p:nvPr>
        </p:nvSpPr>
        <p:spPr>
          <a:xfrm>
            <a:off x="533400" y="1219200"/>
            <a:ext cx="7772400" cy="5410200"/>
          </a:xfrm>
        </p:spPr>
        <p:txBody>
          <a:bodyPr>
            <a:normAutofit fontScale="92500" lnSpcReduction="20000"/>
          </a:bodyPr>
          <a:lstStyle/>
          <a:p>
            <a:pPr algn="ctr">
              <a:buNone/>
            </a:pPr>
            <a:r>
              <a:rPr lang="en-US" sz="2400" dirty="0" smtClean="0">
                <a:latin typeface="American Typewriter"/>
              </a:rPr>
              <a:t>Business </a:t>
            </a:r>
            <a:r>
              <a:rPr lang="en-US" sz="2400" dirty="0" smtClean="0">
                <a:latin typeface="American Typewriter"/>
              </a:rPr>
              <a:t>Management </a:t>
            </a:r>
          </a:p>
          <a:p>
            <a:pPr algn="ctr">
              <a:buNone/>
            </a:pPr>
            <a:r>
              <a:rPr lang="en-US" sz="2400" dirty="0" smtClean="0">
                <a:latin typeface="American Typewriter"/>
              </a:rPr>
              <a:t>Economics</a:t>
            </a:r>
            <a:endParaRPr lang="en-US" sz="2400" dirty="0" smtClean="0">
              <a:latin typeface="American Typewriter"/>
            </a:endParaRPr>
          </a:p>
          <a:p>
            <a:pPr algn="ctr">
              <a:buNone/>
            </a:pPr>
            <a:r>
              <a:rPr lang="en-US" sz="2400" dirty="0" smtClean="0">
                <a:latin typeface="American Typewriter"/>
              </a:rPr>
              <a:t>Engineering </a:t>
            </a:r>
          </a:p>
          <a:p>
            <a:pPr algn="ctr">
              <a:buNone/>
            </a:pPr>
            <a:r>
              <a:rPr lang="en-US" sz="2400" dirty="0" smtClean="0">
                <a:latin typeface="American Typewriter"/>
              </a:rPr>
              <a:t>Fine Art</a:t>
            </a:r>
          </a:p>
          <a:p>
            <a:pPr algn="ctr">
              <a:buNone/>
            </a:pPr>
            <a:r>
              <a:rPr lang="en-US" sz="2400" dirty="0" smtClean="0">
                <a:latin typeface="American Typewriter"/>
              </a:rPr>
              <a:t>Journalism</a:t>
            </a:r>
          </a:p>
          <a:p>
            <a:pPr algn="ctr">
              <a:buNone/>
            </a:pPr>
            <a:r>
              <a:rPr lang="en-US" sz="2400" dirty="0" smtClean="0">
                <a:latin typeface="American Typewriter"/>
              </a:rPr>
              <a:t>Law</a:t>
            </a:r>
          </a:p>
          <a:p>
            <a:pPr algn="ctr">
              <a:buNone/>
            </a:pPr>
            <a:r>
              <a:rPr lang="en-US" sz="2400" dirty="0" smtClean="0">
                <a:latin typeface="American Typewriter"/>
              </a:rPr>
              <a:t>Pharmacy </a:t>
            </a:r>
            <a:r>
              <a:rPr lang="en-US" sz="2400" dirty="0" smtClean="0">
                <a:latin typeface="American Typewriter"/>
              </a:rPr>
              <a:t> </a:t>
            </a:r>
            <a:endParaRPr lang="en-US" sz="2400" dirty="0" smtClean="0">
              <a:latin typeface="American Typewriter"/>
            </a:endParaRPr>
          </a:p>
          <a:p>
            <a:pPr algn="ctr">
              <a:buNone/>
            </a:pPr>
            <a:r>
              <a:rPr lang="en-US" sz="2400" dirty="0" smtClean="0">
                <a:latin typeface="American Typewriter"/>
              </a:rPr>
              <a:t>Psychology</a:t>
            </a:r>
          </a:p>
          <a:p>
            <a:pPr algn="ctr">
              <a:buNone/>
            </a:pPr>
            <a:r>
              <a:rPr lang="en-US" sz="2400" dirty="0" smtClean="0">
                <a:latin typeface="American Typewriter"/>
              </a:rPr>
              <a:t>Radiography</a:t>
            </a:r>
            <a:endParaRPr lang="en-US" sz="2400" dirty="0" smtClean="0">
              <a:latin typeface="American Typewriter"/>
            </a:endParaRPr>
          </a:p>
          <a:p>
            <a:pPr algn="ctr">
              <a:buNone/>
            </a:pPr>
            <a:r>
              <a:rPr lang="en-US" sz="2400" dirty="0" smtClean="0">
                <a:latin typeface="American Typewriter"/>
              </a:rPr>
              <a:t>Social Work</a:t>
            </a:r>
          </a:p>
          <a:p>
            <a:pPr algn="ctr">
              <a:buNone/>
            </a:pPr>
            <a:r>
              <a:rPr lang="en-US" sz="2400" dirty="0" smtClean="0">
                <a:latin typeface="American Typewriter"/>
              </a:rPr>
              <a:t>Sociology </a:t>
            </a: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pPr>
              <a:buNone/>
            </a:pPr>
            <a:endParaRPr lang="en-US" sz="2400" dirty="0" smtClean="0">
              <a:latin typeface="Comic Sans MS" pitchFamily="66" charset="0"/>
            </a:endParaRPr>
          </a:p>
          <a:p>
            <a:pPr>
              <a:buNone/>
            </a:pPr>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a:latin typeface="Comic Sans MS"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533400" y="762000"/>
            <a:ext cx="8305800" cy="3970318"/>
          </a:xfrm>
          <a:prstGeom prst="rect">
            <a:avLst/>
          </a:prstGeom>
          <a:noFill/>
        </p:spPr>
        <p:txBody>
          <a:bodyPr wrap="square" rtlCol="0">
            <a:spAutoFit/>
          </a:bodyPr>
          <a:lstStyle/>
          <a:p>
            <a:pPr algn="ctr"/>
            <a:r>
              <a:rPr lang="en-US" sz="2800" dirty="0" smtClean="0">
                <a:solidFill>
                  <a:schemeClr val="accent6">
                    <a:lumMod val="25000"/>
                  </a:schemeClr>
                </a:solidFill>
                <a:latin typeface="American Typewriter"/>
              </a:rPr>
              <a:t>The IB Diploma program is a rigorous</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course of study for highly motivated </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students, and we would like to</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congratulate our IB graduates on their</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achievement. </a:t>
            </a:r>
          </a:p>
        </p:txBody>
      </p:sp>
      <p:sp>
        <p:nvSpPr>
          <p:cNvPr id="3" name="TextBox 2"/>
          <p:cNvSpPr txBox="1"/>
          <p:nvPr/>
        </p:nvSpPr>
        <p:spPr>
          <a:xfrm>
            <a:off x="1295400" y="1524000"/>
            <a:ext cx="5791200" cy="584776"/>
          </a:xfrm>
          <a:prstGeom prst="rect">
            <a:avLst/>
          </a:prstGeom>
          <a:noFill/>
        </p:spPr>
        <p:txBody>
          <a:bodyPr wrap="square" rtlCol="0">
            <a:spAutoFit/>
          </a:bodyPr>
          <a:lstStyle/>
          <a:p>
            <a:pPr algn="ctr"/>
            <a:r>
              <a:rPr lang="en-US" sz="3200" dirty="0" smtClean="0">
                <a:solidFill>
                  <a:schemeClr val="bg1"/>
                </a:solidFill>
                <a:latin typeface="American Typewriter"/>
              </a:rPr>
              <a:t>K C C I S</a:t>
            </a:r>
            <a:endParaRPr lang="en-US" sz="3200" dirty="0">
              <a:solidFill>
                <a:schemeClr val="bg1"/>
              </a:solidFill>
              <a:latin typeface="American Typewrite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blinds(horizontal)">
                                      <p:cBhvr>
                                        <p:cTn id="11" dur="500"/>
                                        <p:tgtEl>
                                          <p:spTgt spid="6">
                                            <p:txEl>
                                              <p:pRg st="2" end="2"/>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blinds(horizontal)">
                                      <p:cBhvr>
                                        <p:cTn id="15" dur="500"/>
                                        <p:tgtEl>
                                          <p:spTgt spid="6">
                                            <p:txEl>
                                              <p:pRg st="4" end="4"/>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blinds(horizontal)">
                                      <p:cBhvr>
                                        <p:cTn id="19" dur="500"/>
                                        <p:tgtEl>
                                          <p:spTgt spid="6">
                                            <p:txEl>
                                              <p:pRg st="6" end="6"/>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blinds(horizontal)">
                                      <p:cBhvr>
                                        <p:cTn id="2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01000" cy="5715000"/>
          </a:xfrm>
        </p:spPr>
        <p:txBody>
          <a:bodyPr>
            <a:normAutofit fontScale="40000" lnSpcReduction="20000"/>
          </a:bodyPr>
          <a:lstStyle/>
          <a:p>
            <a:pPr algn="ctr">
              <a:buNone/>
            </a:pPr>
            <a:r>
              <a:rPr lang="en-US" sz="7000" dirty="0" smtClean="0">
                <a:solidFill>
                  <a:schemeClr val="accent6">
                    <a:lumMod val="25000"/>
                  </a:schemeClr>
                </a:solidFill>
                <a:latin typeface="American Typewriter"/>
              </a:rPr>
              <a:t>Their success would not be possible without the guidance and support of their homeroom and subject teachers, and other teachers who helped scaffold their knowledge and develop positive values and attitude throughout the years. IBD at KCCIS would not be possible without the hard work and dedication of</a:t>
            </a:r>
            <a:r>
              <a:rPr lang="en-US" sz="7000" dirty="0" smtClean="0">
                <a:solidFill>
                  <a:schemeClr val="accent6">
                    <a:lumMod val="25000"/>
                  </a:schemeClr>
                </a:solidFill>
                <a:latin typeface="American Typewriter"/>
              </a:rPr>
              <a:t> Mr</a:t>
            </a:r>
            <a:r>
              <a:rPr lang="en-US" sz="7000" dirty="0" smtClean="0">
                <a:solidFill>
                  <a:schemeClr val="accent6">
                    <a:lumMod val="25000"/>
                  </a:schemeClr>
                </a:solidFill>
                <a:latin typeface="American Typewriter"/>
              </a:rPr>
              <a:t>. John Beattie, who implemented and oversees the operations of our IB program.</a:t>
            </a:r>
          </a:p>
          <a:p>
            <a:pPr>
              <a:lnSpc>
                <a:spcPct val="120000"/>
              </a:lnSpc>
              <a:spcBef>
                <a:spcPts val="0"/>
              </a:spcBef>
              <a:buNone/>
            </a:pPr>
            <a:endParaRPr lang="en-US" sz="5000" dirty="0" smtClean="0">
              <a:solidFill>
                <a:schemeClr val="accent6">
                  <a:lumMod val="25000"/>
                </a:schemeClr>
              </a:solidFill>
              <a:latin typeface="American Typewriter"/>
            </a:endParaRPr>
          </a:p>
          <a:p>
            <a:pPr>
              <a:lnSpc>
                <a:spcPct val="120000"/>
              </a:lnSpc>
              <a:spcBef>
                <a:spcPts val="0"/>
              </a:spcBef>
              <a:buNone/>
            </a:pPr>
            <a:r>
              <a:rPr lang="en-US" sz="4500" dirty="0" smtClean="0">
                <a:solidFill>
                  <a:schemeClr val="accent6">
                    <a:lumMod val="25000"/>
                  </a:schemeClr>
                </a:solidFill>
                <a:latin typeface="American Typewriter"/>
              </a:rPr>
              <a:t>Dr. Vinci Ng</a:t>
            </a:r>
          </a:p>
          <a:p>
            <a:pPr>
              <a:lnSpc>
                <a:spcPct val="120000"/>
              </a:lnSpc>
              <a:spcBef>
                <a:spcPts val="0"/>
              </a:spcBef>
              <a:buNone/>
            </a:pPr>
            <a:r>
              <a:rPr lang="en-US" sz="4500" dirty="0" smtClean="0">
                <a:solidFill>
                  <a:schemeClr val="accent6">
                    <a:lumMod val="25000"/>
                  </a:schemeClr>
                </a:solidFill>
                <a:latin typeface="American Typewriter"/>
              </a:rPr>
              <a:t>School Counselor</a:t>
            </a:r>
          </a:p>
          <a:p>
            <a:pPr>
              <a:lnSpc>
                <a:spcPct val="120000"/>
              </a:lnSpc>
              <a:spcBef>
                <a:spcPts val="0"/>
              </a:spcBef>
              <a:buNone/>
            </a:pPr>
            <a:r>
              <a:rPr lang="en-US" sz="4500" dirty="0" smtClean="0">
                <a:solidFill>
                  <a:schemeClr val="accent6">
                    <a:lumMod val="25000"/>
                  </a:schemeClr>
                </a:solidFill>
                <a:latin typeface="American Typewriter"/>
              </a:rPr>
              <a:t>For Mrs. Jane Daniel, Head Teacher</a:t>
            </a:r>
          </a:p>
          <a:p>
            <a:pPr>
              <a:lnSpc>
                <a:spcPct val="120000"/>
              </a:lnSpc>
              <a:spcBef>
                <a:spcPts val="0"/>
              </a:spcBef>
              <a:buNone/>
            </a:pPr>
            <a:r>
              <a:rPr lang="en-US" sz="4500" dirty="0" smtClean="0">
                <a:solidFill>
                  <a:schemeClr val="accent6">
                    <a:lumMod val="25000"/>
                  </a:schemeClr>
                </a:solidFill>
                <a:latin typeface="American Typewriter"/>
              </a:rPr>
              <a:t>     </a:t>
            </a:r>
            <a:r>
              <a:rPr lang="en-US" sz="4500" dirty="0" smtClean="0">
                <a:solidFill>
                  <a:schemeClr val="accent6">
                    <a:lumMod val="25000"/>
                  </a:schemeClr>
                </a:solidFill>
                <a:latin typeface="American Typewriter"/>
              </a:rPr>
              <a:t>   </a:t>
            </a:r>
            <a:r>
              <a:rPr lang="en-US" sz="4500" dirty="0" smtClean="0">
                <a:solidFill>
                  <a:schemeClr val="accent6">
                    <a:lumMod val="25000"/>
                  </a:schemeClr>
                </a:solidFill>
                <a:latin typeface="American Typewriter"/>
              </a:rPr>
              <a:t>Mr. Clive </a:t>
            </a:r>
            <a:r>
              <a:rPr lang="en-US" sz="4500" dirty="0" err="1" smtClean="0">
                <a:solidFill>
                  <a:schemeClr val="accent6">
                    <a:lumMod val="25000"/>
                  </a:schemeClr>
                </a:solidFill>
                <a:latin typeface="American Typewriter"/>
              </a:rPr>
              <a:t>Theobald</a:t>
            </a:r>
            <a:r>
              <a:rPr lang="en-US" sz="4500" dirty="0" smtClean="0">
                <a:solidFill>
                  <a:schemeClr val="accent6">
                    <a:lumMod val="25000"/>
                  </a:schemeClr>
                </a:solidFill>
                <a:latin typeface="American Typewriter"/>
              </a:rPr>
              <a:t>, Deputy Head Teacher </a:t>
            </a:r>
            <a:endParaRPr lang="en-US" sz="4500" dirty="0" smtClean="0">
              <a:latin typeface="American Typewriter"/>
            </a:endParaRPr>
          </a:p>
          <a:p>
            <a:endParaRPr lang="en-US" sz="5000" dirty="0"/>
          </a:p>
        </p:txBody>
      </p:sp>
      <p:sp>
        <p:nvSpPr>
          <p:cNvPr id="4" name="TextBox 3"/>
          <p:cNvSpPr txBox="1"/>
          <p:nvPr/>
        </p:nvSpPr>
        <p:spPr>
          <a:xfrm>
            <a:off x="1295400" y="1524000"/>
            <a:ext cx="5791200" cy="584776"/>
          </a:xfrm>
          <a:prstGeom prst="rect">
            <a:avLst/>
          </a:prstGeom>
          <a:noFill/>
        </p:spPr>
        <p:txBody>
          <a:bodyPr wrap="square" rtlCol="0">
            <a:spAutoFit/>
          </a:bodyPr>
          <a:lstStyle/>
          <a:p>
            <a:pPr algn="ctr"/>
            <a:r>
              <a:rPr lang="en-US" sz="3200" dirty="0" smtClean="0">
                <a:solidFill>
                  <a:schemeClr val="bg1"/>
                </a:solidFill>
                <a:latin typeface="American Typewriter"/>
              </a:rPr>
              <a:t>K C C I S</a:t>
            </a:r>
            <a:endParaRPr lang="en-US" sz="3200" dirty="0">
              <a:solidFill>
                <a:schemeClr val="bg1"/>
              </a:solidFill>
              <a:latin typeface="American Typewriter"/>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78BC9AC-12DD-404E-9EE6-6AF940EE6593}">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33CA4BB-5626-473D-8255-DD8F77E2986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745B0B8-F12E-4BA6-AED8-2FA9328FAD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Breeze.thmx</Template>
  <TotalTime>0</TotalTime>
  <Words>372</Words>
  <Application>Microsoft Office PowerPoint</Application>
  <PresentationFormat>On-screen Show (4:3)</PresentationFormat>
  <Paragraphs>89</Paragraphs>
  <Slides>8</Slides>
  <Notes>4</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Breeze</vt:lpstr>
      <vt:lpstr>    University Counseling  Kiangsu Chekiang College – International Section (KCCIS)</vt:lpstr>
      <vt:lpstr>KCCIS - Class of 2014</vt:lpstr>
      <vt:lpstr>     Our students received offers* from colleges /  universities in different countries: </vt:lpstr>
      <vt:lpstr>Our students received offers* from colleges /  universities in different countries (continued): </vt:lpstr>
      <vt:lpstr>Scholarships</vt:lpstr>
      <vt:lpstr>The wide range of courses to which  our students applied: </vt:lpstr>
      <vt:lpstr>Slide 7</vt:lpstr>
      <vt:lpstr>Slide 8</vt:lpstr>
    </vt:vector>
  </TitlesOfParts>
  <Manager/>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2014-12-02T01:31:49Z</dcterms:created>
  <dcterms:modified xsi:type="dcterms:W3CDTF">2014-12-02T07:24:05Z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TC101659609990</vt:lpwstr>
  </property>
</Properties>
</file>