
<file path=[Content_Types].xml><?xml version="1.0" encoding="utf-8"?>
<Types xmlns="http://schemas.openxmlformats.org/package/2006/content-types">
  <Override PartName="/ppt/notesSlides/notesSlide5.xml" ContentType="application/vnd.openxmlformats-officedocument.presentationml.notesSlide+xml"/>
  <Override PartName="/customXml/itemProps2.xml" ContentType="application/vnd.openxmlformats-officedocument.customXmlProperties+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customXml/itemProps1.xml" ContentType="application/vnd.openxmlformats-officedocument.customXmlProperties+xml"/>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docProps/custom.xml" ContentType="application/vnd.openxmlformats-officedocument.custom-properties+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removePersonalInfoOnSave="1" saveSubsetFonts="1">
  <p:sldMasterIdLst>
    <p:sldMasterId id="2147483877" r:id="rId4"/>
  </p:sldMasterIdLst>
  <p:notesMasterIdLst>
    <p:notesMasterId r:id="rId12"/>
  </p:notesMasterIdLst>
  <p:sldIdLst>
    <p:sldId id="256" r:id="rId5"/>
    <p:sldId id="257" r:id="rId6"/>
    <p:sldId id="258" r:id="rId7"/>
    <p:sldId id="263" r:id="rId8"/>
    <p:sldId id="260" r:id="rId9"/>
    <p:sldId id="261" r:id="rId10"/>
    <p:sldId id="262" r:id="rId11"/>
  </p:sldIdLst>
  <p:sldSz cx="9144000" cy="6858000" type="screen4x3"/>
  <p:notesSz cx="6858000" cy="9144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9">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19" autoAdjust="0"/>
    <p:restoredTop sz="94180" autoAdjust="0"/>
  </p:normalViewPr>
  <p:slideViewPr>
    <p:cSldViewPr>
      <p:cViewPr>
        <p:scale>
          <a:sx n="86" d="100"/>
          <a:sy n="86" d="100"/>
        </p:scale>
        <p:origin x="-992" y="-32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F97678DB-3F8D-4CD0-BA77-3656CB4B8304}" type="datetimeFigureOut">
              <a:rPr lang="en-US" smtClean="0"/>
              <a:pPr/>
              <a:t>10/12/12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55A5A28D-BDB6-46FF-A1EF-D3D59E3A726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5A5A28D-BDB6-46FF-A1EF-D3D59E3A726F}"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noFill/>
          <a:ln w="12700">
            <a:solidFill>
              <a:prstClr val="black"/>
            </a:solidFill>
          </a:ln>
        </p:spPr>
      </p:sp>
      <p:sp>
        <p:nvSpPr>
          <p:cNvPr id="3" name="Rectangle 2"/>
          <p:cNvSpPr>
            <a:spLocks noGrp="1"/>
          </p:cNvSpPr>
          <p:nvPr>
            <p:ph type="body" idx="1"/>
          </p:nvPr>
        </p:nvSpPr>
        <p:spPr/>
        <p:txBody>
          <a:bodyPr/>
          <a:lstStyle/>
          <a:p>
            <a:r>
              <a:rPr lang="en-US" dirty="0" smtClean="0"/>
              <a:t>Insert a map of your country.</a:t>
            </a:r>
            <a:endParaRPr lang="en-US" dirty="0"/>
          </a:p>
        </p:txBody>
      </p:sp>
      <p:sp>
        <p:nvSpPr>
          <p:cNvPr id="4" name="Rectangle 3"/>
          <p:cNvSpPr>
            <a:spLocks noGrp="1"/>
          </p:cNvSpPr>
          <p:nvPr>
            <p:ph type="sldNum" sz="quarter" idx="10"/>
          </p:nvPr>
        </p:nvSpPr>
        <p:spPr/>
        <p:txBody>
          <a:bodyPr/>
          <a:lstStyle/>
          <a:p>
            <a:fld id="{55A5A28D-BDB6-46FF-A1EF-D3D59E3A726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noFill/>
          <a:ln w="12700">
            <a:solidFill>
              <a:prstClr val="black"/>
            </a:solidFill>
          </a:ln>
        </p:spPr>
      </p:sp>
      <p:sp>
        <p:nvSpPr>
          <p:cNvPr id="3" name="Rectangle 2"/>
          <p:cNvSpPr>
            <a:spLocks noGrp="1"/>
          </p:cNvSpPr>
          <p:nvPr>
            <p:ph type="body" idx="1"/>
          </p:nvPr>
        </p:nvSpPr>
        <p:spPr/>
        <p:txBody>
          <a:bodyPr/>
          <a:lstStyle/>
          <a:p>
            <a:r>
              <a:rPr lang="en-US" dirty="0" smtClean="0"/>
              <a:t>Insert</a:t>
            </a:r>
            <a:r>
              <a:rPr lang="en-US" baseline="0" dirty="0" smtClean="0"/>
              <a:t> a picture of one of the geographic features of your country.</a:t>
            </a:r>
            <a:endParaRPr lang="en-US" dirty="0"/>
          </a:p>
        </p:txBody>
      </p:sp>
      <p:sp>
        <p:nvSpPr>
          <p:cNvPr id="4" name="Rectangle 3"/>
          <p:cNvSpPr>
            <a:spLocks noGrp="1"/>
          </p:cNvSpPr>
          <p:nvPr>
            <p:ph type="sldNum" sz="quarter" idx="10"/>
          </p:nvPr>
        </p:nvSpPr>
        <p:spPr/>
        <p:txBody>
          <a:bodyPr/>
          <a:lstStyle/>
          <a:p>
            <a:fld id="{55A5A28D-BDB6-46FF-A1EF-D3D59E3A726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noFill/>
          <a:ln w="12700">
            <a:solidFill>
              <a:prstClr val="black"/>
            </a:solidFill>
          </a:ln>
        </p:spPr>
      </p:sp>
      <p:sp>
        <p:nvSpPr>
          <p:cNvPr id="3" name="Rectangle 2"/>
          <p:cNvSpPr>
            <a:spLocks noGrp="1"/>
          </p:cNvSpPr>
          <p:nvPr>
            <p:ph type="body" idx="1"/>
          </p:nvPr>
        </p:nvSpPr>
        <p:spPr/>
        <p:txBody>
          <a:bodyPr/>
          <a:lstStyle/>
          <a:p>
            <a:r>
              <a:rPr lang="en-US" dirty="0" smtClean="0"/>
              <a:t>Insert</a:t>
            </a:r>
            <a:r>
              <a:rPr lang="en-US" baseline="0" dirty="0" smtClean="0"/>
              <a:t> a picture of an animal and/or plant found in your country.</a:t>
            </a:r>
            <a:endParaRPr lang="en-US" dirty="0"/>
          </a:p>
        </p:txBody>
      </p:sp>
      <p:sp>
        <p:nvSpPr>
          <p:cNvPr id="4" name="Rectangle 3"/>
          <p:cNvSpPr>
            <a:spLocks noGrp="1"/>
          </p:cNvSpPr>
          <p:nvPr>
            <p:ph type="sldNum" sz="quarter" idx="10"/>
          </p:nvPr>
        </p:nvSpPr>
        <p:spPr/>
        <p:txBody>
          <a:bodyPr/>
          <a:lstStyle/>
          <a:p>
            <a:fld id="{55A5A28D-BDB6-46FF-A1EF-D3D59E3A726F}"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a:noFill/>
          <a:ln w="12700">
            <a:solidFill>
              <a:prstClr val="black"/>
            </a:solidFill>
          </a:ln>
        </p:spPr>
      </p:sp>
      <p:sp>
        <p:nvSpPr>
          <p:cNvPr id="3" name="Rectangle 2"/>
          <p:cNvSpPr>
            <a:spLocks noGrp="1"/>
          </p:cNvSpPr>
          <p:nvPr>
            <p:ph type="body" idx="1"/>
          </p:nvPr>
        </p:nvSpPr>
        <p:spPr/>
        <p:txBody>
          <a:bodyPr/>
          <a:lstStyle/>
          <a:p>
            <a:r>
              <a:rPr lang="en-US" dirty="0" smtClean="0"/>
              <a:t>Add key points in the history of your country to the timeline.</a:t>
            </a:r>
            <a:endParaRPr lang="en-US" dirty="0"/>
          </a:p>
        </p:txBody>
      </p:sp>
      <p:sp>
        <p:nvSpPr>
          <p:cNvPr id="4" name="Rectangle 3"/>
          <p:cNvSpPr>
            <a:spLocks noGrp="1"/>
          </p:cNvSpPr>
          <p:nvPr>
            <p:ph type="sldNum" sz="quarter" idx="10"/>
          </p:nvPr>
        </p:nvSpPr>
        <p:spPr/>
        <p:txBody>
          <a:bodyPr/>
          <a:lstStyle/>
          <a:p>
            <a:fld id="{55A5A28D-BDB6-46FF-A1EF-D3D59E3A726F}"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581E5829-0909-4A96-8B65-FFCCC89CAE02}" type="datetimeFigureOut">
              <a:rPr lang="en-US" smtClean="0"/>
              <a:pPr/>
              <a:t>10/12/12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F59604A-DDD4-4BE5-9F0F-C50D317D165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B01318-6ABD-4BDD-BBB0-D5B124F36B42}" type="datetimeFigureOut">
              <a:rPr lang="en-US" smtClean="0">
                <a:solidFill>
                  <a:schemeClr val="bg1"/>
                </a:solidFill>
              </a:rPr>
              <a:pPr/>
              <a:t>10/12/12</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solidFill>
                <a:schemeClr val="bg1"/>
              </a:solidFill>
            </a:endParaRPr>
          </a:p>
        </p:txBody>
      </p:sp>
      <p:sp>
        <p:nvSpPr>
          <p:cNvPr id="6" name="Slide Number Placeholder 5"/>
          <p:cNvSpPr>
            <a:spLocks noGrp="1"/>
          </p:cNvSpPr>
          <p:nvPr>
            <p:ph type="sldNum" sz="quarter" idx="12"/>
          </p:nvPr>
        </p:nvSpPr>
        <p:spPr/>
        <p:txBody>
          <a:bodyPr/>
          <a:lstStyle/>
          <a:p>
            <a:fld id="{62D56ECA-4C16-4208-B374-27591EF545A3}" type="slidenum">
              <a:rPr lang="en-US" smtClean="0">
                <a:solidFill>
                  <a:schemeClr val="bg1"/>
                </a:solidFill>
              </a:rPr>
              <a:pPr/>
              <a:t>‹#›</a:t>
            </a:fld>
            <a:endParaRPr lang="en-US">
              <a:solidFill>
                <a:schemeClr val="bg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B01318-6ABD-4BDD-BBB0-D5B124F36B42}" type="datetimeFigureOut">
              <a:rPr lang="en-US" smtClean="0">
                <a:solidFill>
                  <a:schemeClr val="bg1"/>
                </a:solidFill>
              </a:rPr>
              <a:pPr/>
              <a:t>10/12/12</a:t>
            </a:fld>
            <a:endParaRPr lang="en-US">
              <a:solidFill>
                <a:schemeClr val="bg1"/>
              </a:solidFill>
            </a:endParaRPr>
          </a:p>
        </p:txBody>
      </p:sp>
      <p:sp>
        <p:nvSpPr>
          <p:cNvPr id="5" name="Footer Placeholder 4"/>
          <p:cNvSpPr>
            <a:spLocks noGrp="1"/>
          </p:cNvSpPr>
          <p:nvPr>
            <p:ph type="ftr" sz="quarter" idx="11"/>
          </p:nvPr>
        </p:nvSpPr>
        <p:spPr/>
        <p:txBody>
          <a:bodyPr/>
          <a:lstStyle/>
          <a:p>
            <a:endParaRPr lang="en-US">
              <a:solidFill>
                <a:schemeClr val="bg1"/>
              </a:solidFill>
            </a:endParaRPr>
          </a:p>
        </p:txBody>
      </p:sp>
      <p:sp>
        <p:nvSpPr>
          <p:cNvPr id="6" name="Slide Number Placeholder 5"/>
          <p:cNvSpPr>
            <a:spLocks noGrp="1"/>
          </p:cNvSpPr>
          <p:nvPr>
            <p:ph type="sldNum" sz="quarter" idx="12"/>
          </p:nvPr>
        </p:nvSpPr>
        <p:spPr/>
        <p:txBody>
          <a:bodyPr/>
          <a:lstStyle/>
          <a:p>
            <a:fld id="{62D56ECA-4C16-4208-B374-27591EF545A3}" type="slidenum">
              <a:rPr lang="en-US" smtClean="0">
                <a:solidFill>
                  <a:schemeClr val="bg1"/>
                </a:solidFill>
              </a:rPr>
              <a:pPr/>
              <a:t>‹#›</a:t>
            </a:fld>
            <a:endParaRPr lang="en-US">
              <a:solidFill>
                <a:schemeClr val="bg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B01318-6ABD-4BDD-BBB0-D5B124F36B42}" type="datetimeFigureOut">
              <a:rPr lang="en-US" smtClean="0"/>
              <a:pPr/>
              <a:t>10/12/12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D56ECA-4C16-4208-B374-27591EF545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120D744-A176-4DCB-9147-2AE7B7E87481}" type="datetimeFigureOut">
              <a:rPr lang="en-US" smtClean="0"/>
              <a:pPr/>
              <a:t>10/12/12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FF1679-83E0-4571-98D7-4BB535B5F50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2B01318-6ABD-4BDD-BBB0-D5B124F36B42}" type="datetimeFigureOut">
              <a:rPr lang="en-US" smtClean="0"/>
              <a:pPr/>
              <a:t>10/12/12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56ECA-4C16-4208-B374-27591EF545A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22B01318-6ABD-4BDD-BBB0-D5B124F36B42}" type="datetimeFigureOut">
              <a:rPr lang="en-US" smtClean="0"/>
              <a:pPr/>
              <a:t>10/12/12</a:t>
            </a:fld>
            <a:endParaRPr lang="en-US"/>
          </a:p>
        </p:txBody>
      </p:sp>
      <p:sp>
        <p:nvSpPr>
          <p:cNvPr id="27" name="Slide Number Placeholder 26"/>
          <p:cNvSpPr>
            <a:spLocks noGrp="1"/>
          </p:cNvSpPr>
          <p:nvPr>
            <p:ph type="sldNum" sz="quarter" idx="11"/>
          </p:nvPr>
        </p:nvSpPr>
        <p:spPr/>
        <p:txBody>
          <a:bodyPr rtlCol="0"/>
          <a:lstStyle/>
          <a:p>
            <a:fld id="{62D56ECA-4C16-4208-B374-27591EF545A3}"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22B01318-6ABD-4BDD-BBB0-D5B124F36B42}" type="datetimeFigureOut">
              <a:rPr lang="en-US" smtClean="0"/>
              <a:pPr/>
              <a:t>10/12/12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62D56ECA-4C16-4208-B374-27591EF545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B01318-6ABD-4BDD-BBB0-D5B124F36B42}" type="datetimeFigureOut">
              <a:rPr lang="en-US" smtClean="0"/>
              <a:pPr/>
              <a:t>10/12/12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D56ECA-4C16-4208-B374-27591EF545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2B01318-6ABD-4BDD-BBB0-D5B124F36B42}" type="datetimeFigureOut">
              <a:rPr lang="en-US" smtClean="0"/>
              <a:pPr/>
              <a:t>10/12/12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56ECA-4C16-4208-B374-27591EF545A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2B01318-6ABD-4BDD-BBB0-D5B124F36B42}" type="datetimeFigureOut">
              <a:rPr lang="en-US" smtClean="0"/>
              <a:pPr/>
              <a:t>10/12/12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D56ECA-4C16-4208-B374-27591EF545A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2B01318-6ABD-4BDD-BBB0-D5B124F36B42}" type="datetimeFigureOut">
              <a:rPr lang="en-US" smtClean="0">
                <a:solidFill>
                  <a:schemeClr val="bg1"/>
                </a:solidFill>
              </a:rPr>
              <a:pPr/>
              <a:t>10/12/12</a:t>
            </a:fld>
            <a:endParaRPr lang="en-US">
              <a:solidFill>
                <a:schemeClr val="bg1"/>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solidFill>
                <a:schemeClr val="bg1"/>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2D56ECA-4C16-4208-B374-27591EF545A3}" type="slidenum">
              <a:rPr lang="en-US" smtClean="0">
                <a:solidFill>
                  <a:schemeClr val="bg1"/>
                </a:solidFill>
              </a:rPr>
              <a:pPr/>
              <a:t>‹#›</a:t>
            </a:fld>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685800" y="1905000"/>
            <a:ext cx="7696200" cy="1600200"/>
          </a:xfrm>
        </p:spPr>
        <p:txBody>
          <a:bodyPr>
            <a:normAutofit fontScale="90000"/>
          </a:bodyPr>
          <a:lstStyle/>
          <a:p>
            <a:r>
              <a:rPr lang="en-US" dirty="0" smtClean="0">
                <a:latin typeface="Comic Sans MS" pitchFamily="66" charset="0"/>
              </a:rPr>
              <a:t/>
            </a:r>
            <a:br>
              <a:rPr lang="en-US" dirty="0" smtClean="0">
                <a:latin typeface="Comic Sans MS" pitchFamily="66" charset="0"/>
              </a:rPr>
            </a:br>
            <a:r>
              <a:rPr lang="en-US" dirty="0" smtClean="0"/>
              <a:t>  </a:t>
            </a:r>
            <a:br>
              <a:rPr lang="en-US" dirty="0" smtClean="0"/>
            </a:br>
            <a:r>
              <a:rPr lang="en-US" sz="4444" dirty="0" smtClean="0">
                <a:latin typeface="Comic Sans MS" pitchFamily="66" charset="0"/>
              </a:rPr>
              <a:t>University Counseling </a:t>
            </a:r>
            <a:r>
              <a:rPr lang="en-US" sz="1800" dirty="0" smtClean="0">
                <a:latin typeface="Comic Sans MS" pitchFamily="66" charset="0"/>
              </a:rPr>
              <a:t/>
            </a:r>
            <a:br>
              <a:rPr lang="en-US" sz="1800" dirty="0" smtClean="0">
                <a:latin typeface="Comic Sans MS" pitchFamily="66" charset="0"/>
              </a:rPr>
            </a:br>
            <a:r>
              <a:rPr lang="en-US" sz="2444" dirty="0" smtClean="0">
                <a:latin typeface="Comic Sans MS" pitchFamily="66" charset="0"/>
              </a:rPr>
              <a:t>Kiangsu Chekiang College – International Section (KCCIS)</a:t>
            </a:r>
            <a:endParaRPr lang="en-US" sz="2444" dirty="0">
              <a:latin typeface="Comic Sans MS" pitchFamily="66" charset="0"/>
            </a:endParaRPr>
          </a:p>
        </p:txBody>
      </p:sp>
      <p:sp>
        <p:nvSpPr>
          <p:cNvPr id="3" name="Rectangle 2"/>
          <p:cNvSpPr>
            <a:spLocks noGrp="1"/>
          </p:cNvSpPr>
          <p:nvPr>
            <p:ph type="subTitle" idx="1"/>
          </p:nvPr>
        </p:nvSpPr>
        <p:spPr>
          <a:xfrm>
            <a:off x="609600" y="3886200"/>
            <a:ext cx="7772400" cy="381000"/>
          </a:xfrm>
        </p:spPr>
        <p:txBody>
          <a:bodyPr>
            <a:noAutofit/>
          </a:bodyPr>
          <a:lstStyle/>
          <a:p>
            <a:r>
              <a:rPr lang="en-US" sz="2800" dirty="0" smtClean="0">
                <a:latin typeface="Comic Sans MS" pitchFamily="66" charset="0"/>
              </a:rPr>
              <a:t>2011-2012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838200"/>
            <a:ext cx="8229600" cy="1066800"/>
          </a:xfrm>
        </p:spPr>
        <p:txBody>
          <a:bodyPr>
            <a:normAutofit/>
          </a:bodyPr>
          <a:lstStyle/>
          <a:p>
            <a:r>
              <a:rPr lang="en-US" dirty="0" smtClean="0">
                <a:latin typeface="American Typewriter"/>
              </a:rPr>
              <a:t>KCCIS - Class of 2012</a:t>
            </a:r>
            <a:endParaRPr lang="en-US" dirty="0">
              <a:latin typeface="American Typewriter"/>
            </a:endParaRPr>
          </a:p>
        </p:txBody>
      </p:sp>
      <p:sp>
        <p:nvSpPr>
          <p:cNvPr id="3" name="Rectangle 2"/>
          <p:cNvSpPr>
            <a:spLocks noGrp="1"/>
          </p:cNvSpPr>
          <p:nvPr>
            <p:ph sz="half" idx="1"/>
          </p:nvPr>
        </p:nvSpPr>
        <p:spPr>
          <a:xfrm>
            <a:off x="304800" y="1828800"/>
            <a:ext cx="8229600" cy="3992563"/>
          </a:xfrm>
        </p:spPr>
        <p:txBody>
          <a:bodyPr>
            <a:normAutofit fontScale="92500" lnSpcReduction="20000"/>
          </a:bodyPr>
          <a:lstStyle/>
          <a:p>
            <a:pPr>
              <a:buNone/>
            </a:pPr>
            <a:endParaRPr lang="en-US" sz="2400" dirty="0" smtClean="0">
              <a:latin typeface="Comic Sans MS" pitchFamily="66" charset="0"/>
            </a:endParaRPr>
          </a:p>
          <a:p>
            <a:pPr>
              <a:buNone/>
            </a:pPr>
            <a:r>
              <a:rPr lang="en-US" sz="2800" dirty="0" smtClean="0">
                <a:latin typeface="Comic Sans MS" pitchFamily="66" charset="0"/>
              </a:rPr>
              <a:t> </a:t>
            </a:r>
            <a:r>
              <a:rPr lang="en-US" sz="3027" dirty="0" smtClean="0">
                <a:latin typeface="American Typewriter"/>
              </a:rPr>
              <a:t>KCCIS graduated its fourth cohort of IB </a:t>
            </a:r>
          </a:p>
          <a:p>
            <a:pPr>
              <a:buNone/>
            </a:pPr>
            <a:endParaRPr lang="en-US" sz="3027" dirty="0" smtClean="0">
              <a:latin typeface="American Typewriter"/>
            </a:endParaRPr>
          </a:p>
          <a:p>
            <a:pPr>
              <a:buNone/>
            </a:pPr>
            <a:r>
              <a:rPr lang="en-US" sz="3027" dirty="0" smtClean="0">
                <a:latin typeface="American Typewriter"/>
              </a:rPr>
              <a:t> students in 2012, with students entering </a:t>
            </a:r>
          </a:p>
          <a:p>
            <a:pPr>
              <a:buNone/>
            </a:pPr>
            <a:endParaRPr lang="en-US" sz="3027" dirty="0" smtClean="0">
              <a:latin typeface="American Typewriter"/>
            </a:endParaRPr>
          </a:p>
          <a:p>
            <a:pPr>
              <a:buNone/>
            </a:pPr>
            <a:r>
              <a:rPr lang="en-US" sz="3027" dirty="0" smtClean="0">
                <a:latin typeface="American Typewriter"/>
              </a:rPr>
              <a:t> universities in the UK, the States, Hong</a:t>
            </a:r>
          </a:p>
          <a:p>
            <a:pPr>
              <a:buNone/>
            </a:pPr>
            <a:r>
              <a:rPr lang="en-US" sz="3027" dirty="0" smtClean="0">
                <a:latin typeface="American Typewriter"/>
              </a:rPr>
              <a:t>   </a:t>
            </a:r>
          </a:p>
          <a:p>
            <a:pPr>
              <a:buNone/>
            </a:pPr>
            <a:r>
              <a:rPr lang="en-US" sz="3027" dirty="0" smtClean="0">
                <a:latin typeface="American Typewriter"/>
              </a:rPr>
              <a:t> Kong, and returning to their home   </a:t>
            </a:r>
          </a:p>
          <a:p>
            <a:pPr>
              <a:buNone/>
            </a:pPr>
            <a:r>
              <a:rPr lang="en-US" sz="3027" dirty="0" smtClean="0">
                <a:latin typeface="American Typewriter"/>
              </a:rPr>
              <a:t>    </a:t>
            </a:r>
          </a:p>
          <a:p>
            <a:pPr>
              <a:buNone/>
            </a:pPr>
            <a:r>
              <a:rPr lang="en-US" sz="3027" dirty="0" smtClean="0">
                <a:latin typeface="American Typewriter"/>
              </a:rPr>
              <a:t> countries in the Philippines and Singapore.  </a:t>
            </a:r>
          </a:p>
          <a:p>
            <a:pPr>
              <a:buNone/>
            </a:pPr>
            <a:endParaRPr lang="en-US" sz="2800" dirty="0"/>
          </a:p>
        </p:txBody>
      </p:sp>
      <p:sp>
        <p:nvSpPr>
          <p:cNvPr id="4" name="Rectangle 3"/>
          <p:cNvSpPr>
            <a:spLocks noGrp="1"/>
          </p:cNvSpPr>
          <p:nvPr>
            <p:ph sz="half" idx="2"/>
          </p:nvPr>
        </p:nvSpPr>
        <p:spPr>
          <a:xfrm flipH="1">
            <a:off x="8686799" y="5486400"/>
            <a:ext cx="45719" cy="639763"/>
          </a:xfrm>
        </p:spPr>
        <p:txBody>
          <a:bodyPr>
            <a:normAutofit fontScale="92500" lnSpcReduction="20000"/>
          </a:bodyPr>
          <a:lstStyle/>
          <a:p>
            <a:pPr>
              <a:buNone/>
            </a:pPr>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2000"/>
                                        <p:tgtEl>
                                          <p:spTgt spid="3">
                                            <p:txEl>
                                              <p:pRg st="3" end="3"/>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2000"/>
                                        <p:tgtEl>
                                          <p:spTgt spid="3">
                                            <p:txEl>
                                              <p:pRg st="5" end="5"/>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2000"/>
                                        <p:tgtEl>
                                          <p:spTgt spid="3">
                                            <p:txEl>
                                              <p:pRg st="6" end="6"/>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2000"/>
                                        <p:tgtEl>
                                          <p:spTgt spid="3">
                                            <p:txEl>
                                              <p:pRg st="7" end="7"/>
                                            </p:txEl>
                                          </p:spTgt>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par>
                          <p:cTn id="28" fill="hold">
                            <p:stCondLst>
                              <p:cond delay="12000"/>
                            </p:stCondLst>
                            <p:childTnLst>
                              <p:par>
                                <p:cTn id="29" presetID="10" presetClass="entr" presetSubtype="0" fill="hold" grpId="0" nodeType="after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04800" y="838200"/>
            <a:ext cx="7924800" cy="990600"/>
          </a:xfrm>
        </p:spPr>
        <p:txBody>
          <a:bodyPr>
            <a:normAutofit fontScale="25000" lnSpcReduction="20000"/>
          </a:bodyPr>
          <a:lstStyle/>
          <a:p>
            <a:pPr>
              <a:buNone/>
            </a:pPr>
            <a:r>
              <a:rPr lang="en-US" sz="9846" dirty="0" smtClean="0">
                <a:latin typeface="Comic Sans MS" pitchFamily="66" charset="0"/>
              </a:rPr>
              <a:t> </a:t>
            </a:r>
            <a:r>
              <a:rPr lang="en-US" sz="11200" dirty="0" smtClean="0">
                <a:latin typeface="American Typewriter"/>
              </a:rPr>
              <a:t>Our IB graduates received offers* from </a:t>
            </a:r>
          </a:p>
          <a:p>
            <a:pPr>
              <a:buNone/>
            </a:pPr>
            <a:r>
              <a:rPr lang="en-US" sz="11200" dirty="0" smtClean="0">
                <a:latin typeface="American Typewriter"/>
              </a:rPr>
              <a:t> colleges and universities in different</a:t>
            </a:r>
          </a:p>
          <a:p>
            <a:pPr>
              <a:buNone/>
            </a:pPr>
            <a:r>
              <a:rPr lang="en-US" sz="11200" dirty="0" smtClean="0">
                <a:latin typeface="American Typewriter"/>
              </a:rPr>
              <a:t> countries. They are: </a:t>
            </a:r>
          </a:p>
          <a:p>
            <a:pPr>
              <a:buNone/>
            </a:pPr>
            <a:endParaRPr lang="en-US" sz="2200" dirty="0" smtClean="0">
              <a:latin typeface="Comic Sans MS" pitchFamily="66" charset="0"/>
            </a:endParaRPr>
          </a:p>
          <a:p>
            <a:endParaRPr lang="en-US" sz="2400" b="1" dirty="0" smtClean="0">
              <a:solidFill>
                <a:schemeClr val="accent6">
                  <a:lumMod val="25000"/>
                </a:schemeClr>
              </a:solidFill>
              <a:latin typeface="Comic Sans MS" pitchFamily="66" charset="0"/>
            </a:endParaRPr>
          </a:p>
          <a:p>
            <a:endParaRPr lang="en-US" sz="2400" b="1" dirty="0" smtClean="0">
              <a:solidFill>
                <a:schemeClr val="accent6">
                  <a:lumMod val="25000"/>
                </a:schemeClr>
              </a:solidFill>
              <a:latin typeface="Comic Sans MS" pitchFamily="66" charset="0"/>
            </a:endParaRPr>
          </a:p>
          <a:p>
            <a:pPr>
              <a:buNone/>
            </a:pPr>
            <a:r>
              <a:rPr lang="en-US" sz="8000" b="1" dirty="0" smtClean="0">
                <a:solidFill>
                  <a:schemeClr val="accent6">
                    <a:lumMod val="25000"/>
                  </a:schemeClr>
                </a:solidFill>
                <a:latin typeface="Comic Sans MS" pitchFamily="66" charset="0"/>
              </a:rPr>
              <a:t> </a:t>
            </a:r>
            <a:r>
              <a:rPr lang="en-US" sz="8000" b="1" dirty="0" smtClean="0">
                <a:solidFill>
                  <a:schemeClr val="accent6">
                    <a:lumMod val="25000"/>
                  </a:schemeClr>
                </a:solidFill>
                <a:latin typeface="American Typewriter"/>
              </a:rPr>
              <a:t>Dartmouth College</a:t>
            </a:r>
          </a:p>
          <a:p>
            <a:pPr>
              <a:buNone/>
            </a:pPr>
            <a:r>
              <a:rPr lang="en-US" sz="8000" dirty="0" smtClean="0">
                <a:solidFill>
                  <a:schemeClr val="accent6">
                    <a:lumMod val="25000"/>
                  </a:schemeClr>
                </a:solidFill>
                <a:latin typeface="American Typewriter"/>
              </a:rPr>
              <a:t>  Wake Forest University</a:t>
            </a:r>
          </a:p>
          <a:p>
            <a:pPr>
              <a:buNone/>
            </a:pPr>
            <a:r>
              <a:rPr lang="en-US" sz="8000" dirty="0" smtClean="0">
                <a:solidFill>
                  <a:schemeClr val="accent6">
                    <a:lumMod val="25000"/>
                  </a:schemeClr>
                </a:solidFill>
                <a:latin typeface="American Typewriter"/>
              </a:rPr>
              <a:t>  Purdue University</a:t>
            </a:r>
          </a:p>
          <a:p>
            <a:pPr>
              <a:buNone/>
            </a:pPr>
            <a:r>
              <a:rPr lang="en-US" sz="8000" dirty="0" smtClean="0">
                <a:solidFill>
                  <a:schemeClr val="accent6">
                    <a:lumMod val="25000"/>
                  </a:schemeClr>
                </a:solidFill>
                <a:latin typeface="American Typewriter"/>
              </a:rPr>
              <a:t>  University of North Carolina at Chapel Hill</a:t>
            </a:r>
            <a:r>
              <a:rPr lang="en-US" sz="8000" b="1" dirty="0" smtClean="0">
                <a:solidFill>
                  <a:schemeClr val="accent6">
                    <a:lumMod val="25000"/>
                  </a:schemeClr>
                </a:solidFill>
                <a:latin typeface="American Typewriter"/>
              </a:rPr>
              <a:t>  </a:t>
            </a:r>
          </a:p>
          <a:p>
            <a:pPr>
              <a:buNone/>
            </a:pPr>
            <a:r>
              <a:rPr lang="en-US" sz="8000" b="1" dirty="0" smtClean="0">
                <a:solidFill>
                  <a:schemeClr val="accent6">
                    <a:lumMod val="25000"/>
                  </a:schemeClr>
                </a:solidFill>
                <a:latin typeface="American Typewriter"/>
              </a:rPr>
              <a:t>  </a:t>
            </a:r>
            <a:r>
              <a:rPr lang="en-US" sz="8000" dirty="0" smtClean="0">
                <a:solidFill>
                  <a:schemeClr val="accent6">
                    <a:lumMod val="25000"/>
                  </a:schemeClr>
                </a:solidFill>
                <a:latin typeface="American Typewriter"/>
              </a:rPr>
              <a:t>University of Illinois-Champaign                                 </a:t>
            </a:r>
          </a:p>
          <a:p>
            <a:pPr>
              <a:buNone/>
            </a:pPr>
            <a:r>
              <a:rPr lang="en-US" sz="8000" b="1" dirty="0" smtClean="0">
                <a:solidFill>
                  <a:schemeClr val="accent6">
                    <a:lumMod val="25000"/>
                  </a:schemeClr>
                </a:solidFill>
                <a:latin typeface="American Typewriter"/>
              </a:rPr>
              <a:t>                                                                 University of Birmingham</a:t>
            </a:r>
            <a:endParaRPr lang="en-US" sz="8000" dirty="0" smtClean="0">
              <a:solidFill>
                <a:schemeClr val="accent6">
                  <a:lumMod val="25000"/>
                </a:schemeClr>
              </a:solidFill>
              <a:latin typeface="American Typewriter"/>
            </a:endParaRPr>
          </a:p>
          <a:p>
            <a:pPr>
              <a:buNone/>
            </a:pPr>
            <a:r>
              <a:rPr lang="en-US" sz="8000" dirty="0" smtClean="0">
                <a:solidFill>
                  <a:schemeClr val="accent6">
                    <a:lumMod val="25000"/>
                  </a:schemeClr>
                </a:solidFill>
                <a:latin typeface="American Typewriter"/>
              </a:rPr>
              <a:t>                                                                 </a:t>
            </a:r>
            <a:r>
              <a:rPr lang="en-US" sz="8000" b="1" dirty="0" smtClean="0">
                <a:solidFill>
                  <a:schemeClr val="accent6">
                    <a:lumMod val="25000"/>
                  </a:schemeClr>
                </a:solidFill>
                <a:latin typeface="American Typewriter"/>
              </a:rPr>
              <a:t>University of East Anglia </a:t>
            </a:r>
            <a:r>
              <a:rPr lang="en-US" sz="8000" dirty="0" smtClean="0">
                <a:solidFill>
                  <a:schemeClr val="accent6">
                    <a:lumMod val="25000"/>
                  </a:schemeClr>
                </a:solidFill>
                <a:latin typeface="American Typewriter"/>
              </a:rPr>
              <a:t>        </a:t>
            </a:r>
          </a:p>
          <a:p>
            <a:pPr>
              <a:buNone/>
            </a:pPr>
            <a:r>
              <a:rPr lang="en-US" sz="8000" dirty="0" smtClean="0">
                <a:solidFill>
                  <a:schemeClr val="accent6">
                    <a:lumMod val="25000"/>
                  </a:schemeClr>
                </a:solidFill>
                <a:latin typeface="American Typewriter"/>
              </a:rPr>
              <a:t>                                                                 University of Manchester </a:t>
            </a:r>
          </a:p>
          <a:p>
            <a:pPr>
              <a:buNone/>
            </a:pPr>
            <a:r>
              <a:rPr lang="en-US" sz="8000" dirty="0" smtClean="0">
                <a:solidFill>
                  <a:schemeClr val="accent6">
                    <a:lumMod val="25000"/>
                  </a:schemeClr>
                </a:solidFill>
                <a:latin typeface="American Typewriter"/>
              </a:rPr>
              <a:t> </a:t>
            </a:r>
            <a:r>
              <a:rPr lang="en-US" sz="8000" b="1" dirty="0" smtClean="0">
                <a:solidFill>
                  <a:schemeClr val="accent6">
                    <a:lumMod val="25000"/>
                  </a:schemeClr>
                </a:solidFill>
                <a:latin typeface="American Typewriter"/>
              </a:rPr>
              <a:t>University of Hong Kong                        </a:t>
            </a:r>
          </a:p>
          <a:p>
            <a:pPr>
              <a:buNone/>
            </a:pPr>
            <a:r>
              <a:rPr lang="en-US" sz="8000" b="1" dirty="0" smtClean="0">
                <a:solidFill>
                  <a:schemeClr val="accent6">
                    <a:lumMod val="25000"/>
                  </a:schemeClr>
                </a:solidFill>
                <a:latin typeface="American Typewriter"/>
              </a:rPr>
              <a:t> Chinese University of Hong Kong</a:t>
            </a:r>
          </a:p>
          <a:p>
            <a:pPr>
              <a:buNone/>
            </a:pPr>
            <a:r>
              <a:rPr lang="en-US" sz="8000" b="1" dirty="0" smtClean="0">
                <a:solidFill>
                  <a:schemeClr val="accent6">
                    <a:lumMod val="25000"/>
                  </a:schemeClr>
                </a:solidFill>
                <a:latin typeface="American Typewriter"/>
              </a:rPr>
              <a:t> Hang </a:t>
            </a:r>
            <a:r>
              <a:rPr lang="en-US" sz="8000" b="1" dirty="0" err="1" smtClean="0">
                <a:solidFill>
                  <a:schemeClr val="accent6">
                    <a:lumMod val="25000"/>
                  </a:schemeClr>
                </a:solidFill>
                <a:latin typeface="American Typewriter"/>
              </a:rPr>
              <a:t>Seng</a:t>
            </a:r>
            <a:r>
              <a:rPr lang="en-US" sz="8000" b="1" dirty="0" smtClean="0">
                <a:solidFill>
                  <a:schemeClr val="accent6">
                    <a:lumMod val="25000"/>
                  </a:schemeClr>
                </a:solidFill>
                <a:latin typeface="American Typewriter"/>
              </a:rPr>
              <a:t> Management College</a:t>
            </a:r>
          </a:p>
          <a:p>
            <a:pPr>
              <a:buNone/>
            </a:pPr>
            <a:r>
              <a:rPr lang="en-US" sz="8000" dirty="0" smtClean="0">
                <a:solidFill>
                  <a:schemeClr val="accent6">
                    <a:lumMod val="25000"/>
                  </a:schemeClr>
                </a:solidFill>
                <a:latin typeface="American Typewriter"/>
              </a:rPr>
              <a:t>                                                                 University of the East              </a:t>
            </a:r>
          </a:p>
          <a:p>
            <a:pPr>
              <a:buNone/>
            </a:pPr>
            <a:r>
              <a:rPr lang="en-US" sz="8000" dirty="0" smtClean="0">
                <a:solidFill>
                  <a:schemeClr val="accent6">
                    <a:lumMod val="25000"/>
                  </a:schemeClr>
                </a:solidFill>
                <a:latin typeface="American Typewriter"/>
              </a:rPr>
              <a:t>                                                                 University of the Philippines                               </a:t>
            </a:r>
          </a:p>
          <a:p>
            <a:pPr>
              <a:buNone/>
            </a:pPr>
            <a:r>
              <a:rPr lang="en-US" sz="8000" b="1" dirty="0" smtClean="0">
                <a:solidFill>
                  <a:schemeClr val="accent6">
                    <a:lumMod val="25000"/>
                  </a:schemeClr>
                </a:solidFill>
                <a:latin typeface="American Typewriter"/>
              </a:rPr>
              <a:t>                                                                 University of Santo Tomas</a:t>
            </a:r>
          </a:p>
          <a:p>
            <a:pPr>
              <a:buNone/>
            </a:pPr>
            <a:r>
              <a:rPr lang="en-US" sz="8000" dirty="0" smtClean="0">
                <a:solidFill>
                  <a:schemeClr val="accent6">
                    <a:lumMod val="25000"/>
                  </a:schemeClr>
                </a:solidFill>
                <a:latin typeface="American Typewriter"/>
              </a:rPr>
              <a:t>*confirmed offers in </a:t>
            </a:r>
            <a:r>
              <a:rPr lang="en-US" sz="8000" b="1" dirty="0" smtClean="0">
                <a:solidFill>
                  <a:schemeClr val="accent6">
                    <a:lumMod val="25000"/>
                  </a:schemeClr>
                </a:solidFill>
                <a:latin typeface="American Typewriter"/>
              </a:rPr>
              <a:t>bold</a:t>
            </a:r>
          </a:p>
          <a:p>
            <a:pPr>
              <a:buNone/>
            </a:pPr>
            <a:r>
              <a:rPr lang="en-US" sz="8000" dirty="0" smtClean="0">
                <a:solidFill>
                  <a:schemeClr val="accent6">
                    <a:lumMod val="25000"/>
                  </a:schemeClr>
                </a:solidFill>
                <a:latin typeface="Comic Sans MS" pitchFamily="66" charset="0"/>
              </a:rPr>
              <a:t>                                                       </a:t>
            </a:r>
          </a:p>
          <a:p>
            <a:pPr algn="ctr">
              <a:buNone/>
            </a:pPr>
            <a:endParaRPr lang="en-US" sz="2200" dirty="0" smtClean="0">
              <a:latin typeface="Comic Sans MS" pitchFamily="66" charset="0"/>
            </a:endParaRPr>
          </a:p>
          <a:p>
            <a:pPr>
              <a:buNone/>
            </a:pPr>
            <a:endParaRPr lang="en-US" dirty="0" smtClean="0">
              <a:latin typeface="Comic Sans MS" pitchFamily="66" charset="0"/>
            </a:endParaRPr>
          </a:p>
          <a:p>
            <a:endParaRPr lang="en-US" dirty="0" smtClean="0">
              <a:latin typeface="Comic Sans MS" pitchFamily="66" charset="0"/>
            </a:endParaRPr>
          </a:p>
          <a:p>
            <a:endParaRPr lang="en-US" dirty="0" smtClean="0">
              <a:latin typeface="Comic Sans MS" pitchFamily="66" charset="0"/>
            </a:endParaRPr>
          </a:p>
          <a:p>
            <a:endParaRPr lang="en-US" dirty="0" smtClean="0">
              <a:latin typeface="Comic Sans MS" pitchFamily="66" charset="0"/>
            </a:endParaRPr>
          </a:p>
          <a:p>
            <a:endParaRPr lang="en-US" dirty="0" smtClean="0">
              <a:latin typeface="Comic Sans MS" pitchFamily="66" charset="0"/>
            </a:endParaRPr>
          </a:p>
          <a:p>
            <a:endParaRPr lang="en-US" dirty="0" smtClean="0">
              <a:latin typeface="Comic Sans MS" pitchFamily="66" charset="0"/>
            </a:endParaRPr>
          </a:p>
          <a:p>
            <a:pPr>
              <a:buNone/>
            </a:pPr>
            <a:endParaRPr lang="en-US" dirty="0" smtClean="0"/>
          </a:p>
          <a:p>
            <a:pPr>
              <a:buNone/>
            </a:pPr>
            <a:endParaRPr lang="en-US" dirty="0" smtClean="0"/>
          </a:p>
          <a:p>
            <a:endParaRPr lang="en-US" dirty="0"/>
          </a:p>
        </p:txBody>
      </p:sp>
      <p:sp>
        <p:nvSpPr>
          <p:cNvPr id="8" name="Rectangle 7"/>
          <p:cNvSpPr>
            <a:spLocks noGrp="1"/>
          </p:cNvSpPr>
          <p:nvPr>
            <p:ph sz="half" idx="2"/>
          </p:nvPr>
        </p:nvSpPr>
        <p:spPr>
          <a:xfrm flipH="1">
            <a:off x="8686799" y="5562600"/>
            <a:ext cx="45719" cy="563563"/>
          </a:xfrm>
        </p:spPr>
        <p:txBody>
          <a:bodyPr>
            <a:normAutofit fontScale="25000" lnSpcReduction="2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blinds(horizontal)">
                                      <p:cBhvr>
                                        <p:cTn id="20" dur="5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linds(horizontal)">
                                      <p:cBhvr>
                                        <p:cTn id="25" dur="5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blinds(horizontal)">
                                      <p:cBhvr>
                                        <p:cTn id="30" dur="500"/>
                                        <p:tgtEl>
                                          <p:spTgt spid="3">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Effect transition="in" filter="blinds(horizontal)">
                                      <p:cBhvr>
                                        <p:cTn id="35" dur="500"/>
                                        <p:tgtEl>
                                          <p:spTgt spid="3">
                                            <p:txEl>
                                              <p:pRg st="9" end="9"/>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blinds(horizontal)">
                                      <p:cBhvr>
                                        <p:cTn id="40" dur="500"/>
                                        <p:tgtEl>
                                          <p:spTgt spid="3">
                                            <p:txEl>
                                              <p:pRg st="10" end="1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Effect transition="in" filter="blinds(horizontal)">
                                      <p:cBhvr>
                                        <p:cTn id="45" dur="500"/>
                                        <p:tgtEl>
                                          <p:spTgt spid="3">
                                            <p:txEl>
                                              <p:pRg st="11" end="1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3">
                                            <p:txEl>
                                              <p:pRg st="12" end="12"/>
                                            </p:txEl>
                                          </p:spTgt>
                                        </p:tgtEl>
                                        <p:attrNameLst>
                                          <p:attrName>style.visibility</p:attrName>
                                        </p:attrNameLst>
                                      </p:cBhvr>
                                      <p:to>
                                        <p:strVal val="visible"/>
                                      </p:to>
                                    </p:set>
                                    <p:animEffect transition="in" filter="blinds(horizontal)">
                                      <p:cBhvr>
                                        <p:cTn id="50" dur="500"/>
                                        <p:tgtEl>
                                          <p:spTgt spid="3">
                                            <p:txEl>
                                              <p:pRg st="12" end="12"/>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animEffect transition="in" filter="blinds(horizontal)">
                                      <p:cBhvr>
                                        <p:cTn id="55" dur="500"/>
                                        <p:tgtEl>
                                          <p:spTgt spid="3">
                                            <p:txEl>
                                              <p:pRg st="13" end="13"/>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3">
                                            <p:txEl>
                                              <p:pRg st="14" end="14"/>
                                            </p:txEl>
                                          </p:spTgt>
                                        </p:tgtEl>
                                        <p:attrNameLst>
                                          <p:attrName>style.visibility</p:attrName>
                                        </p:attrNameLst>
                                      </p:cBhvr>
                                      <p:to>
                                        <p:strVal val="visible"/>
                                      </p:to>
                                    </p:set>
                                    <p:animEffect transition="in" filter="blinds(horizontal)">
                                      <p:cBhvr>
                                        <p:cTn id="60" dur="500"/>
                                        <p:tgtEl>
                                          <p:spTgt spid="3">
                                            <p:txEl>
                                              <p:pRg st="14" end="14"/>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3">
                                            <p:txEl>
                                              <p:pRg st="15" end="15"/>
                                            </p:txEl>
                                          </p:spTgt>
                                        </p:tgtEl>
                                        <p:attrNameLst>
                                          <p:attrName>style.visibility</p:attrName>
                                        </p:attrNameLst>
                                      </p:cBhvr>
                                      <p:to>
                                        <p:strVal val="visible"/>
                                      </p:to>
                                    </p:set>
                                    <p:animEffect transition="in" filter="blinds(horizontal)">
                                      <p:cBhvr>
                                        <p:cTn id="65" dur="500"/>
                                        <p:tgtEl>
                                          <p:spTgt spid="3">
                                            <p:txEl>
                                              <p:pRg st="15" end="15"/>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grpId="0" nodeType="clickEffect">
                                  <p:stCondLst>
                                    <p:cond delay="0"/>
                                  </p:stCondLst>
                                  <p:childTnLst>
                                    <p:set>
                                      <p:cBhvr>
                                        <p:cTn id="69" dur="1" fill="hold">
                                          <p:stCondLst>
                                            <p:cond delay="0"/>
                                          </p:stCondLst>
                                        </p:cTn>
                                        <p:tgtEl>
                                          <p:spTgt spid="3">
                                            <p:txEl>
                                              <p:pRg st="16" end="16"/>
                                            </p:txEl>
                                          </p:spTgt>
                                        </p:tgtEl>
                                        <p:attrNameLst>
                                          <p:attrName>style.visibility</p:attrName>
                                        </p:attrNameLst>
                                      </p:cBhvr>
                                      <p:to>
                                        <p:strVal val="visible"/>
                                      </p:to>
                                    </p:set>
                                    <p:animEffect transition="in" filter="blinds(horizontal)">
                                      <p:cBhvr>
                                        <p:cTn id="70" dur="500"/>
                                        <p:tgtEl>
                                          <p:spTgt spid="3">
                                            <p:txEl>
                                              <p:pRg st="16" end="16"/>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grpId="0" nodeType="clickEffect">
                                  <p:stCondLst>
                                    <p:cond delay="0"/>
                                  </p:stCondLst>
                                  <p:childTnLst>
                                    <p:set>
                                      <p:cBhvr>
                                        <p:cTn id="74" dur="1" fill="hold">
                                          <p:stCondLst>
                                            <p:cond delay="0"/>
                                          </p:stCondLst>
                                        </p:cTn>
                                        <p:tgtEl>
                                          <p:spTgt spid="3">
                                            <p:txEl>
                                              <p:pRg st="17" end="17"/>
                                            </p:txEl>
                                          </p:spTgt>
                                        </p:tgtEl>
                                        <p:attrNameLst>
                                          <p:attrName>style.visibility</p:attrName>
                                        </p:attrNameLst>
                                      </p:cBhvr>
                                      <p:to>
                                        <p:strVal val="visible"/>
                                      </p:to>
                                    </p:set>
                                    <p:animEffect transition="in" filter="blinds(horizontal)">
                                      <p:cBhvr>
                                        <p:cTn id="75" dur="500"/>
                                        <p:tgtEl>
                                          <p:spTgt spid="3">
                                            <p:txEl>
                                              <p:pRg st="17" end="17"/>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3" presetClass="entr" presetSubtype="10" fill="hold" grpId="0" nodeType="clickEffect">
                                  <p:stCondLst>
                                    <p:cond delay="0"/>
                                  </p:stCondLst>
                                  <p:childTnLst>
                                    <p:set>
                                      <p:cBhvr>
                                        <p:cTn id="79" dur="1" fill="hold">
                                          <p:stCondLst>
                                            <p:cond delay="0"/>
                                          </p:stCondLst>
                                        </p:cTn>
                                        <p:tgtEl>
                                          <p:spTgt spid="3">
                                            <p:txEl>
                                              <p:pRg st="18" end="18"/>
                                            </p:txEl>
                                          </p:spTgt>
                                        </p:tgtEl>
                                        <p:attrNameLst>
                                          <p:attrName>style.visibility</p:attrName>
                                        </p:attrNameLst>
                                      </p:cBhvr>
                                      <p:to>
                                        <p:strVal val="visible"/>
                                      </p:to>
                                    </p:set>
                                    <p:animEffect transition="in" filter="blinds(horizontal)">
                                      <p:cBhvr>
                                        <p:cTn id="80" dur="500"/>
                                        <p:tgtEl>
                                          <p:spTgt spid="3">
                                            <p:txEl>
                                              <p:pRg st="18" end="18"/>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3" presetClass="entr" presetSubtype="10" fill="hold" grpId="0" nodeType="clickEffect">
                                  <p:stCondLst>
                                    <p:cond delay="0"/>
                                  </p:stCondLst>
                                  <p:childTnLst>
                                    <p:set>
                                      <p:cBhvr>
                                        <p:cTn id="84" dur="1" fill="hold">
                                          <p:stCondLst>
                                            <p:cond delay="0"/>
                                          </p:stCondLst>
                                        </p:cTn>
                                        <p:tgtEl>
                                          <p:spTgt spid="3">
                                            <p:txEl>
                                              <p:pRg st="19" end="19"/>
                                            </p:txEl>
                                          </p:spTgt>
                                        </p:tgtEl>
                                        <p:attrNameLst>
                                          <p:attrName>style.visibility</p:attrName>
                                        </p:attrNameLst>
                                      </p:cBhvr>
                                      <p:to>
                                        <p:strVal val="visible"/>
                                      </p:to>
                                    </p:set>
                                    <p:animEffect transition="in" filter="blinds(horizontal)">
                                      <p:cBhvr>
                                        <p:cTn id="85" dur="500"/>
                                        <p:tgtEl>
                                          <p:spTgt spid="3">
                                            <p:txEl>
                                              <p:pRg st="19" end="19"/>
                                            </p:txEl>
                                          </p:spTgt>
                                        </p:tgtEl>
                                      </p:cBhvr>
                                    </p:animEffect>
                                  </p:childTnLst>
                                </p:cTn>
                              </p:par>
                            </p:childTnLst>
                          </p:cTn>
                        </p:par>
                      </p:childTnLst>
                    </p:cTn>
                  </p:par>
                  <p:par>
                    <p:cTn id="86" fill="hold">
                      <p:stCondLst>
                        <p:cond delay="indefinite"/>
                      </p:stCondLst>
                      <p:childTnLst>
                        <p:par>
                          <p:cTn id="87" fill="hold">
                            <p:stCondLst>
                              <p:cond delay="0"/>
                            </p:stCondLst>
                            <p:childTnLst>
                              <p:par>
                                <p:cTn id="88" presetID="3" presetClass="entr" presetSubtype="10" fill="hold" grpId="0" nodeType="clickEffect">
                                  <p:stCondLst>
                                    <p:cond delay="0"/>
                                  </p:stCondLst>
                                  <p:childTnLst>
                                    <p:set>
                                      <p:cBhvr>
                                        <p:cTn id="89" dur="1" fill="hold">
                                          <p:stCondLst>
                                            <p:cond delay="0"/>
                                          </p:stCondLst>
                                        </p:cTn>
                                        <p:tgtEl>
                                          <p:spTgt spid="3">
                                            <p:txEl>
                                              <p:pRg st="20" end="20"/>
                                            </p:txEl>
                                          </p:spTgt>
                                        </p:tgtEl>
                                        <p:attrNameLst>
                                          <p:attrName>style.visibility</p:attrName>
                                        </p:attrNameLst>
                                      </p:cBhvr>
                                      <p:to>
                                        <p:strVal val="visible"/>
                                      </p:to>
                                    </p:set>
                                    <p:animEffect transition="in" filter="blinds(horizontal)">
                                      <p:cBhvr>
                                        <p:cTn id="90" dur="500"/>
                                        <p:tgtEl>
                                          <p:spTgt spid="3">
                                            <p:txEl>
                                              <p:pRg st="20" end="20"/>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3" presetClass="entr" presetSubtype="10" fill="hold" grpId="0" nodeType="clickEffect">
                                  <p:stCondLst>
                                    <p:cond delay="0"/>
                                  </p:stCondLst>
                                  <p:childTnLst>
                                    <p:set>
                                      <p:cBhvr>
                                        <p:cTn id="94" dur="1" fill="hold">
                                          <p:stCondLst>
                                            <p:cond delay="0"/>
                                          </p:stCondLst>
                                        </p:cTn>
                                        <p:tgtEl>
                                          <p:spTgt spid="3">
                                            <p:txEl>
                                              <p:pRg st="21" end="21"/>
                                            </p:txEl>
                                          </p:spTgt>
                                        </p:tgtEl>
                                        <p:attrNameLst>
                                          <p:attrName>style.visibility</p:attrName>
                                        </p:attrNameLst>
                                      </p:cBhvr>
                                      <p:to>
                                        <p:strVal val="visible"/>
                                      </p:to>
                                    </p:set>
                                    <p:animEffect transition="in" filter="blinds(horizontal)">
                                      <p:cBhvr>
                                        <p:cTn id="95" dur="500"/>
                                        <p:tgtEl>
                                          <p:spTgt spid="3">
                                            <p:txEl>
                                              <p:pRg st="21" end="2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066800"/>
          </a:xfrm>
        </p:spPr>
        <p:txBody>
          <a:bodyPr/>
          <a:lstStyle/>
          <a:p>
            <a:r>
              <a:rPr lang="en-US" dirty="0" smtClean="0">
                <a:latin typeface="American Typewriter"/>
              </a:rPr>
              <a:t>Scholarships</a:t>
            </a:r>
            <a:endParaRPr lang="en-US" dirty="0">
              <a:latin typeface="American Typewriter"/>
            </a:endParaRPr>
          </a:p>
        </p:txBody>
      </p:sp>
      <p:sp>
        <p:nvSpPr>
          <p:cNvPr id="4" name="Content Placeholder 3"/>
          <p:cNvSpPr>
            <a:spLocks noGrp="1"/>
          </p:cNvSpPr>
          <p:nvPr>
            <p:ph sz="half" idx="2"/>
          </p:nvPr>
        </p:nvSpPr>
        <p:spPr>
          <a:xfrm>
            <a:off x="457200" y="1600200"/>
            <a:ext cx="8229600" cy="4572000"/>
          </a:xfrm>
        </p:spPr>
        <p:txBody>
          <a:bodyPr>
            <a:normAutofit fontScale="92500"/>
          </a:bodyPr>
          <a:lstStyle/>
          <a:p>
            <a:pPr>
              <a:buNone/>
            </a:pPr>
            <a:r>
              <a:rPr lang="en-US" sz="2400" dirty="0" smtClean="0">
                <a:latin typeface="American Typewriter"/>
              </a:rPr>
              <a:t>Two of our IB graduates received scholarship offerings:  </a:t>
            </a:r>
          </a:p>
          <a:p>
            <a:pPr>
              <a:buNone/>
            </a:pPr>
            <a:endParaRPr lang="en-US" sz="2400" dirty="0" smtClean="0">
              <a:latin typeface="American Typewriter"/>
            </a:endParaRPr>
          </a:p>
          <a:p>
            <a:pPr>
              <a:buNone/>
            </a:pPr>
            <a:r>
              <a:rPr lang="en-US" sz="2400" dirty="0" smtClean="0">
                <a:latin typeface="American Typewriter"/>
              </a:rPr>
              <a:t>One declined an academic scholarship offered by a public</a:t>
            </a:r>
          </a:p>
          <a:p>
            <a:pPr>
              <a:buNone/>
            </a:pPr>
            <a:r>
              <a:rPr lang="en-US" sz="2400" dirty="0" smtClean="0">
                <a:latin typeface="American Typewriter"/>
              </a:rPr>
              <a:t>ivy and is now attending Dartmouth, majoring in Biology</a:t>
            </a:r>
          </a:p>
          <a:p>
            <a:pPr>
              <a:buNone/>
            </a:pPr>
            <a:r>
              <a:rPr lang="en-US" sz="2400" dirty="0" smtClean="0">
                <a:latin typeface="American Typewriter"/>
              </a:rPr>
              <a:t>(pursuing the pre-med route).</a:t>
            </a:r>
          </a:p>
          <a:p>
            <a:pPr>
              <a:buNone/>
            </a:pPr>
            <a:endParaRPr lang="en-US" sz="2400" dirty="0" smtClean="0">
              <a:latin typeface="American Typewriter"/>
            </a:endParaRPr>
          </a:p>
          <a:p>
            <a:pPr>
              <a:buNone/>
            </a:pPr>
            <a:r>
              <a:rPr lang="en-US" sz="2400" dirty="0" smtClean="0">
                <a:latin typeface="American Typewriter"/>
              </a:rPr>
              <a:t>The other was offered full scholarship by two leading</a:t>
            </a:r>
          </a:p>
          <a:p>
            <a:pPr>
              <a:buNone/>
            </a:pPr>
            <a:r>
              <a:rPr lang="en-US" sz="2400" dirty="0" smtClean="0">
                <a:latin typeface="American Typewriter"/>
              </a:rPr>
              <a:t>universities in the Philippines, and managed to enter third</a:t>
            </a:r>
          </a:p>
          <a:p>
            <a:pPr>
              <a:buNone/>
            </a:pPr>
            <a:r>
              <a:rPr lang="en-US" sz="2400" dirty="0" smtClean="0">
                <a:latin typeface="American Typewriter"/>
              </a:rPr>
              <a:t>year </a:t>
            </a:r>
            <a:r>
              <a:rPr lang="en-US" sz="2400" dirty="0" err="1" smtClean="0">
                <a:latin typeface="American Typewriter"/>
              </a:rPr>
              <a:t>BSc</a:t>
            </a:r>
            <a:r>
              <a:rPr lang="en-US" sz="2400" dirty="0" smtClean="0">
                <a:latin typeface="American Typewriter"/>
              </a:rPr>
              <a:t> Biology at the University of Santo Tomas</a:t>
            </a:r>
          </a:p>
          <a:p>
            <a:pPr>
              <a:buNone/>
            </a:pPr>
            <a:r>
              <a:rPr lang="en-US" sz="2400" dirty="0" smtClean="0">
                <a:latin typeface="American Typewriter"/>
              </a:rPr>
              <a:t>(planning on pursuing medical studies or education in the</a:t>
            </a:r>
          </a:p>
          <a:p>
            <a:pPr>
              <a:buNone/>
            </a:pPr>
            <a:r>
              <a:rPr lang="en-US" sz="2400" dirty="0" smtClean="0">
                <a:latin typeface="American Typewriter"/>
              </a:rPr>
              <a:t>future).   </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a:spLocks noGrp="1"/>
          </p:cNvSpPr>
          <p:nvPr>
            <p:ph type="title"/>
          </p:nvPr>
        </p:nvSpPr>
        <p:spPr>
          <a:xfrm>
            <a:off x="533400" y="227013"/>
            <a:ext cx="8153400" cy="915987"/>
          </a:xfrm>
        </p:spPr>
        <p:txBody>
          <a:bodyPr>
            <a:normAutofit fontScale="90000"/>
          </a:bodyPr>
          <a:lstStyle/>
          <a:p>
            <a:r>
              <a:rPr lang="en-US" sz="2200" dirty="0" smtClean="0"/>
              <a:t/>
            </a:r>
            <a:br>
              <a:rPr lang="en-US" sz="2200" dirty="0" smtClean="0"/>
            </a:br>
            <a:r>
              <a:rPr lang="en-US" sz="2200" dirty="0" smtClean="0"/>
              <a:t/>
            </a:r>
            <a:br>
              <a:rPr lang="en-US" sz="2200" dirty="0" smtClean="0"/>
            </a:br>
            <a:r>
              <a:rPr lang="en-US" sz="2200" dirty="0" smtClean="0"/>
              <a:t/>
            </a:r>
            <a:br>
              <a:rPr lang="en-US" sz="2200" dirty="0" smtClean="0"/>
            </a:br>
            <a:r>
              <a:rPr lang="en-US" dirty="0" smtClean="0">
                <a:latin typeface="American Typewriter"/>
              </a:rPr>
              <a:t>The wide range of courses to which </a:t>
            </a:r>
            <a:br>
              <a:rPr lang="en-US" dirty="0" smtClean="0">
                <a:latin typeface="American Typewriter"/>
              </a:rPr>
            </a:br>
            <a:r>
              <a:rPr lang="en-US" dirty="0" smtClean="0">
                <a:latin typeface="American Typewriter"/>
              </a:rPr>
              <a:t>our students applied:</a:t>
            </a:r>
            <a:r>
              <a:rPr lang="en-US" sz="4000" dirty="0" smtClean="0"/>
              <a:t/>
            </a:r>
            <a:br>
              <a:rPr lang="en-US" sz="4000" dirty="0" smtClean="0"/>
            </a:br>
            <a:endParaRPr lang="en-US" sz="2700" dirty="0">
              <a:latin typeface="Comic Sans MS" pitchFamily="66" charset="0"/>
            </a:endParaRPr>
          </a:p>
        </p:txBody>
      </p:sp>
      <p:sp>
        <p:nvSpPr>
          <p:cNvPr id="3" name="Rectangle 2"/>
          <p:cNvSpPr>
            <a:spLocks noGrp="1"/>
          </p:cNvSpPr>
          <p:nvPr>
            <p:ph sz="half" idx="1"/>
          </p:nvPr>
        </p:nvSpPr>
        <p:spPr>
          <a:xfrm>
            <a:off x="533400" y="1524001"/>
            <a:ext cx="8001000" cy="4267200"/>
          </a:xfrm>
        </p:spPr>
        <p:txBody>
          <a:bodyPr>
            <a:normAutofit/>
          </a:bodyPr>
          <a:lstStyle/>
          <a:p>
            <a:pPr>
              <a:buNone/>
            </a:pPr>
            <a:endParaRPr lang="en-US" sz="2400" dirty="0" smtClean="0">
              <a:latin typeface="Comic Sans MS" pitchFamily="66" charset="0"/>
            </a:endParaRPr>
          </a:p>
          <a:p>
            <a:pPr algn="ctr">
              <a:buNone/>
            </a:pPr>
            <a:r>
              <a:rPr lang="en-US" sz="2400" b="1" dirty="0" smtClean="0">
                <a:latin typeface="American Typewriter"/>
              </a:rPr>
              <a:t>Accounting and Finance</a:t>
            </a:r>
          </a:p>
          <a:p>
            <a:pPr algn="ctr">
              <a:buNone/>
            </a:pPr>
            <a:r>
              <a:rPr lang="en-US" sz="2400" b="1" dirty="0" smtClean="0">
                <a:latin typeface="American Typewriter"/>
              </a:rPr>
              <a:t>Applied Golf Management </a:t>
            </a:r>
          </a:p>
          <a:p>
            <a:pPr algn="ctr">
              <a:buNone/>
            </a:pPr>
            <a:r>
              <a:rPr lang="en-US" sz="2400" b="1" dirty="0" smtClean="0">
                <a:latin typeface="American Typewriter"/>
              </a:rPr>
              <a:t>Biology</a:t>
            </a:r>
          </a:p>
          <a:p>
            <a:pPr algn="ctr">
              <a:buNone/>
            </a:pPr>
            <a:r>
              <a:rPr lang="en-US" sz="2400" b="1" dirty="0" smtClean="0">
                <a:latin typeface="American Typewriter"/>
              </a:rPr>
              <a:t>Business Management </a:t>
            </a:r>
          </a:p>
          <a:p>
            <a:pPr algn="ctr">
              <a:buNone/>
            </a:pPr>
            <a:r>
              <a:rPr lang="en-US" sz="2400" dirty="0" smtClean="0">
                <a:latin typeface="American Typewriter"/>
              </a:rPr>
              <a:t>Dentistry</a:t>
            </a:r>
          </a:p>
          <a:p>
            <a:pPr algn="ctr">
              <a:buNone/>
            </a:pPr>
            <a:r>
              <a:rPr lang="en-US" sz="2400" dirty="0" smtClean="0">
                <a:latin typeface="American Typewriter"/>
              </a:rPr>
              <a:t>Economics</a:t>
            </a:r>
          </a:p>
          <a:p>
            <a:pPr algn="ctr">
              <a:buNone/>
            </a:pPr>
            <a:r>
              <a:rPr lang="en-US" sz="2400" dirty="0" smtClean="0">
                <a:latin typeface="American Typewriter"/>
              </a:rPr>
              <a:t>International Business and Global Management</a:t>
            </a:r>
          </a:p>
          <a:p>
            <a:pPr algn="ctr">
              <a:buNone/>
            </a:pPr>
            <a:r>
              <a:rPr lang="en-US" sz="2400" b="1" dirty="0" smtClean="0">
                <a:latin typeface="American Typewriter"/>
              </a:rPr>
              <a:t>Pharmacy</a:t>
            </a:r>
          </a:p>
          <a:p>
            <a:pPr algn="ctr">
              <a:buNone/>
            </a:pPr>
            <a:endParaRPr lang="en-US" sz="2400" dirty="0" smtClean="0">
              <a:latin typeface="Comic Sans MS" pitchFamily="66" charset="0"/>
            </a:endParaRPr>
          </a:p>
          <a:p>
            <a:endParaRPr lang="en-US" sz="2400" dirty="0" smtClean="0">
              <a:latin typeface="Comic Sans MS" pitchFamily="66" charset="0"/>
            </a:endParaRPr>
          </a:p>
          <a:p>
            <a:endParaRPr lang="en-US" sz="2400" dirty="0" smtClean="0">
              <a:latin typeface="Comic Sans MS" pitchFamily="66" charset="0"/>
            </a:endParaRPr>
          </a:p>
          <a:p>
            <a:endParaRPr lang="en-US" sz="2400" dirty="0" smtClean="0">
              <a:latin typeface="Comic Sans MS" pitchFamily="66" charset="0"/>
            </a:endParaRPr>
          </a:p>
          <a:p>
            <a:pPr>
              <a:buNone/>
            </a:pPr>
            <a:endParaRPr lang="en-US" sz="2400" dirty="0" smtClean="0">
              <a:latin typeface="Comic Sans MS" pitchFamily="66" charset="0"/>
            </a:endParaRPr>
          </a:p>
          <a:p>
            <a:pPr>
              <a:buNone/>
            </a:pPr>
            <a:endParaRPr lang="en-US" sz="2400" dirty="0" smtClean="0">
              <a:latin typeface="Comic Sans MS" pitchFamily="66" charset="0"/>
            </a:endParaRPr>
          </a:p>
          <a:p>
            <a:endParaRPr lang="en-US" sz="2400" dirty="0" smtClean="0">
              <a:latin typeface="Comic Sans MS" pitchFamily="66" charset="0"/>
            </a:endParaRPr>
          </a:p>
          <a:p>
            <a:endParaRPr lang="en-US" sz="2400" dirty="0" smtClean="0">
              <a:latin typeface="Comic Sans MS" pitchFamily="66" charset="0"/>
            </a:endParaRPr>
          </a:p>
          <a:p>
            <a:endParaRPr lang="en-US" sz="2400" dirty="0" smtClean="0">
              <a:latin typeface="Comic Sans MS" pitchFamily="66" charset="0"/>
            </a:endParaRPr>
          </a:p>
          <a:p>
            <a:endParaRPr lang="en-US" sz="2400" dirty="0" smtClean="0">
              <a:latin typeface="Comic Sans MS" pitchFamily="66" charset="0"/>
            </a:endParaRPr>
          </a:p>
          <a:p>
            <a:endParaRPr lang="en-US" sz="2400" dirty="0" smtClean="0">
              <a:latin typeface="Comic Sans MS" pitchFamily="66" charset="0"/>
            </a:endParaRPr>
          </a:p>
          <a:p>
            <a:endParaRPr lang="en-US" sz="2400" dirty="0">
              <a:latin typeface="Comic Sans MS" pitchFamily="66"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grpId="0"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2" presetClass="entr" presetSubtype="2" fill="hold" grpId="0"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1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3"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9"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additive="base">
                                        <p:cTn id="28"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9" dur="10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9"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additive="base">
                                        <p:cTn id="34"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5" dur="10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par>
                          <p:cTn id="36" fill="hold">
                            <p:stCondLst>
                              <p:cond delay="1000"/>
                            </p:stCondLst>
                            <p:childTnLst>
                              <p:par>
                                <p:cTn id="37" presetID="2" presetClass="entr" presetSubtype="9" fill="hold" grpId="0" nodeType="after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1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0" dur="10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9"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10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6" dur="1000" fill="hold"/>
                                        <p:tgtEl>
                                          <p:spTgt spid="3">
                                            <p:txEl>
                                              <p:pRg st="8" end="8"/>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381000" y="1828800"/>
            <a:ext cx="8305800" cy="3970318"/>
          </a:xfrm>
          <a:prstGeom prst="rect">
            <a:avLst/>
          </a:prstGeom>
          <a:noFill/>
        </p:spPr>
        <p:txBody>
          <a:bodyPr wrap="square" rtlCol="0">
            <a:spAutoFit/>
          </a:bodyPr>
          <a:lstStyle/>
          <a:p>
            <a:pPr algn="ctr"/>
            <a:r>
              <a:rPr lang="en-US" sz="2800" dirty="0" smtClean="0">
                <a:solidFill>
                  <a:schemeClr val="accent6">
                    <a:lumMod val="25000"/>
                  </a:schemeClr>
                </a:solidFill>
                <a:latin typeface="American Typewriter"/>
              </a:rPr>
              <a:t>The IB Diploma program is a rigorous</a:t>
            </a:r>
          </a:p>
          <a:p>
            <a:pPr algn="ctr"/>
            <a:endParaRPr lang="en-US" sz="2800" dirty="0" smtClean="0">
              <a:solidFill>
                <a:schemeClr val="accent6">
                  <a:lumMod val="25000"/>
                </a:schemeClr>
              </a:solidFill>
              <a:latin typeface="American Typewriter"/>
            </a:endParaRPr>
          </a:p>
          <a:p>
            <a:pPr algn="ctr"/>
            <a:r>
              <a:rPr lang="en-US" sz="2800" dirty="0" smtClean="0">
                <a:solidFill>
                  <a:schemeClr val="accent6">
                    <a:lumMod val="25000"/>
                  </a:schemeClr>
                </a:solidFill>
                <a:latin typeface="American Typewriter"/>
              </a:rPr>
              <a:t> course of study for highly motivated </a:t>
            </a:r>
          </a:p>
          <a:p>
            <a:pPr algn="ctr"/>
            <a:endParaRPr lang="en-US" sz="2800" dirty="0" smtClean="0">
              <a:solidFill>
                <a:schemeClr val="accent6">
                  <a:lumMod val="25000"/>
                </a:schemeClr>
              </a:solidFill>
              <a:latin typeface="American Typewriter"/>
            </a:endParaRPr>
          </a:p>
          <a:p>
            <a:pPr algn="ctr"/>
            <a:r>
              <a:rPr lang="en-US" sz="2800" dirty="0" smtClean="0">
                <a:solidFill>
                  <a:schemeClr val="accent6">
                    <a:lumMod val="25000"/>
                  </a:schemeClr>
                </a:solidFill>
                <a:latin typeface="American Typewriter"/>
              </a:rPr>
              <a:t>students, and we would like to</a:t>
            </a:r>
          </a:p>
          <a:p>
            <a:pPr algn="ctr"/>
            <a:endParaRPr lang="en-US" sz="2800" dirty="0" smtClean="0">
              <a:solidFill>
                <a:schemeClr val="accent6">
                  <a:lumMod val="25000"/>
                </a:schemeClr>
              </a:solidFill>
              <a:latin typeface="American Typewriter"/>
            </a:endParaRPr>
          </a:p>
          <a:p>
            <a:pPr algn="ctr"/>
            <a:r>
              <a:rPr lang="en-US" sz="2800" dirty="0" smtClean="0">
                <a:solidFill>
                  <a:schemeClr val="accent6">
                    <a:lumMod val="25000"/>
                  </a:schemeClr>
                </a:solidFill>
                <a:latin typeface="American Typewriter"/>
              </a:rPr>
              <a:t> congratulate our IB graduates on their</a:t>
            </a:r>
          </a:p>
          <a:p>
            <a:pPr algn="ctr"/>
            <a:endParaRPr lang="en-US" sz="2800" dirty="0" smtClean="0">
              <a:solidFill>
                <a:schemeClr val="accent6">
                  <a:lumMod val="25000"/>
                </a:schemeClr>
              </a:solidFill>
              <a:latin typeface="American Typewriter"/>
            </a:endParaRPr>
          </a:p>
          <a:p>
            <a:pPr algn="ctr"/>
            <a:r>
              <a:rPr lang="en-US" sz="2800" dirty="0" smtClean="0">
                <a:solidFill>
                  <a:schemeClr val="accent6">
                    <a:lumMod val="25000"/>
                  </a:schemeClr>
                </a:solidFill>
                <a:latin typeface="American Typewriter"/>
              </a:rPr>
              <a:t> achievement.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Effect transition="in" filter="blinds(horizontal)">
                                      <p:cBhvr>
                                        <p:cTn id="11" dur="500"/>
                                        <p:tgtEl>
                                          <p:spTgt spid="6">
                                            <p:txEl>
                                              <p:pRg st="2" end="2"/>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animEffect transition="in" filter="blinds(horizontal)">
                                      <p:cBhvr>
                                        <p:cTn id="15" dur="500"/>
                                        <p:tgtEl>
                                          <p:spTgt spid="6">
                                            <p:txEl>
                                              <p:pRg st="4" end="4"/>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animEffect transition="in" filter="blinds(horizontal)">
                                      <p:cBhvr>
                                        <p:cTn id="19" dur="500"/>
                                        <p:tgtEl>
                                          <p:spTgt spid="6">
                                            <p:txEl>
                                              <p:pRg st="6" end="6"/>
                                            </p:txEl>
                                          </p:spTgt>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animEffect transition="in" filter="blinds(horizontal)">
                                      <p:cBhvr>
                                        <p:cTn id="23"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382000" cy="5943600"/>
          </a:xfrm>
        </p:spPr>
        <p:txBody>
          <a:bodyPr>
            <a:normAutofit fontScale="40000" lnSpcReduction="20000"/>
          </a:bodyPr>
          <a:lstStyle/>
          <a:p>
            <a:pPr algn="ctr">
              <a:buNone/>
            </a:pPr>
            <a:endParaRPr lang="en-US" sz="5091" dirty="0" smtClean="0">
              <a:solidFill>
                <a:schemeClr val="accent6">
                  <a:lumMod val="25000"/>
                </a:schemeClr>
              </a:solidFill>
              <a:latin typeface="Comic Sans MS" pitchFamily="66" charset="0"/>
            </a:endParaRPr>
          </a:p>
          <a:p>
            <a:pPr algn="ctr">
              <a:buNone/>
            </a:pPr>
            <a:r>
              <a:rPr lang="en-US" sz="5895" dirty="0" smtClean="0">
                <a:solidFill>
                  <a:schemeClr val="accent6">
                    <a:lumMod val="25000"/>
                  </a:schemeClr>
                </a:solidFill>
                <a:latin typeface="American Typewriter"/>
              </a:rPr>
              <a:t>Their success would not be possible  without</a:t>
            </a:r>
          </a:p>
          <a:p>
            <a:pPr algn="ctr">
              <a:buNone/>
            </a:pPr>
            <a:r>
              <a:rPr lang="en-US" sz="5895" dirty="0" smtClean="0">
                <a:solidFill>
                  <a:schemeClr val="accent6">
                    <a:lumMod val="25000"/>
                  </a:schemeClr>
                </a:solidFill>
                <a:latin typeface="American Typewriter"/>
              </a:rPr>
              <a:t> the unwavering support of their homeroom teacher, </a:t>
            </a:r>
          </a:p>
          <a:p>
            <a:pPr algn="ctr">
              <a:buNone/>
            </a:pPr>
            <a:r>
              <a:rPr lang="en-US" sz="5895" dirty="0" smtClean="0">
                <a:solidFill>
                  <a:schemeClr val="accent6">
                    <a:lumMod val="25000"/>
                  </a:schemeClr>
                </a:solidFill>
                <a:latin typeface="American Typewriter"/>
              </a:rPr>
              <a:t>Mrs. Theresa Harvey, their subject teachers, as well as other teachers who helped students scaffold their knowledge and establish positive value and attitude throughout the years. And IB Diploma at KCCIS would not be possible without the hard work and dedication of Mr. John Beattie, who implemented and oversees the operations of our IB program.</a:t>
            </a:r>
          </a:p>
          <a:p>
            <a:pPr algn="ctr"/>
            <a:endParaRPr lang="en-US" sz="5091" dirty="0" smtClean="0">
              <a:solidFill>
                <a:schemeClr val="accent6">
                  <a:lumMod val="25000"/>
                </a:schemeClr>
              </a:solidFill>
              <a:latin typeface="Comic Sans MS" pitchFamily="66" charset="0"/>
            </a:endParaRPr>
          </a:p>
          <a:p>
            <a:pPr>
              <a:lnSpc>
                <a:spcPct val="120000"/>
              </a:lnSpc>
              <a:buNone/>
            </a:pPr>
            <a:endParaRPr lang="en-US" sz="3789" dirty="0" smtClean="0">
              <a:solidFill>
                <a:schemeClr val="accent6">
                  <a:lumMod val="25000"/>
                </a:schemeClr>
              </a:solidFill>
              <a:latin typeface="Comic Sans MS" pitchFamily="66" charset="0"/>
            </a:endParaRPr>
          </a:p>
          <a:p>
            <a:pPr>
              <a:lnSpc>
                <a:spcPct val="120000"/>
              </a:lnSpc>
              <a:buNone/>
            </a:pPr>
            <a:endParaRPr lang="en-US" sz="5000" dirty="0" smtClean="0">
              <a:solidFill>
                <a:schemeClr val="accent6">
                  <a:lumMod val="25000"/>
                </a:schemeClr>
              </a:solidFill>
              <a:latin typeface="Comic Sans MS" pitchFamily="66" charset="0"/>
            </a:endParaRPr>
          </a:p>
          <a:p>
            <a:pPr>
              <a:lnSpc>
                <a:spcPct val="120000"/>
              </a:lnSpc>
              <a:buNone/>
            </a:pPr>
            <a:r>
              <a:rPr lang="en-US" sz="5000" dirty="0" smtClean="0">
                <a:solidFill>
                  <a:schemeClr val="accent6">
                    <a:lumMod val="25000"/>
                  </a:schemeClr>
                </a:solidFill>
                <a:latin typeface="American Typewriter"/>
              </a:rPr>
              <a:t>Dr. Vinci Ng</a:t>
            </a:r>
          </a:p>
          <a:p>
            <a:pPr>
              <a:lnSpc>
                <a:spcPct val="120000"/>
              </a:lnSpc>
              <a:buNone/>
            </a:pPr>
            <a:r>
              <a:rPr lang="en-US" sz="5000" dirty="0" smtClean="0">
                <a:solidFill>
                  <a:schemeClr val="accent6">
                    <a:lumMod val="25000"/>
                  </a:schemeClr>
                </a:solidFill>
                <a:latin typeface="American Typewriter"/>
              </a:rPr>
              <a:t>School Counselor</a:t>
            </a:r>
          </a:p>
          <a:p>
            <a:pPr>
              <a:lnSpc>
                <a:spcPct val="120000"/>
              </a:lnSpc>
              <a:buNone/>
            </a:pPr>
            <a:r>
              <a:rPr lang="en-US" sz="5000" dirty="0" smtClean="0">
                <a:solidFill>
                  <a:schemeClr val="accent6">
                    <a:lumMod val="25000"/>
                  </a:schemeClr>
                </a:solidFill>
                <a:latin typeface="American Typewriter"/>
              </a:rPr>
              <a:t>For Mrs. Jane Daniel, Head Teacher</a:t>
            </a:r>
          </a:p>
          <a:p>
            <a:pPr>
              <a:lnSpc>
                <a:spcPct val="120000"/>
              </a:lnSpc>
              <a:buNone/>
            </a:pPr>
            <a:r>
              <a:rPr lang="en-US" sz="5000" dirty="0" smtClean="0">
                <a:solidFill>
                  <a:schemeClr val="accent6">
                    <a:lumMod val="25000"/>
                  </a:schemeClr>
                </a:solidFill>
                <a:latin typeface="American Typewriter"/>
              </a:rPr>
              <a:t>        Mr. Clive </a:t>
            </a:r>
            <a:r>
              <a:rPr lang="en-US" sz="5000" dirty="0" err="1" smtClean="0">
                <a:solidFill>
                  <a:schemeClr val="accent6">
                    <a:lumMod val="25000"/>
                  </a:schemeClr>
                </a:solidFill>
                <a:latin typeface="American Typewriter"/>
              </a:rPr>
              <a:t>Theobald</a:t>
            </a:r>
            <a:r>
              <a:rPr lang="en-US" sz="5000" dirty="0" smtClean="0">
                <a:solidFill>
                  <a:schemeClr val="accent6">
                    <a:lumMod val="25000"/>
                  </a:schemeClr>
                </a:solidFill>
                <a:latin typeface="American Typewriter"/>
              </a:rPr>
              <a:t>, Deputy Head Teacher </a:t>
            </a:r>
            <a:endParaRPr lang="en-US" sz="5000" dirty="0" smtClean="0">
              <a:latin typeface="American Typewriter"/>
            </a:endParaRPr>
          </a:p>
          <a:p>
            <a:endParaRPr lang="en-US" sz="5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2.xml><?xml version="1.0" encoding="utf-8"?>
<p:properties xmlns:p="http://schemas.microsoft.com/office/2006/metadata/properties" xmlns:xsi="http://www.w3.org/2001/XMLSchema-instance" xmlns:pc="http://schemas.microsoft.com/office/infopath/2007/PartnerControl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78BC9AC-12DD-404E-9EE6-6AF940EE6593}">
  <ds:schemaRefs>
    <ds:schemaRef ds:uri="http://schemas.microsoft.com/office/2006/metadata/contentType"/>
    <ds:schemaRef ds:uri="http://schemas.microsoft.com/office/2006/metadata/properties/metaAttributes"/>
  </ds:schemaRefs>
</ds:datastoreItem>
</file>

<file path=customXml/itemProps2.xml><?xml version="1.0" encoding="utf-8"?>
<ds:datastoreItem xmlns:ds="http://schemas.openxmlformats.org/officeDocument/2006/customXml" ds:itemID="{333CA4BB-5626-473D-8255-DD8F77E2986C}">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745B0B8-F12E-4BA6-AED8-2FA9328FAD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Urban.thmx</Template>
  <TotalTime>0</TotalTime>
  <Words>459</Words>
  <Application>Microsoft Office PowerPoint</Application>
  <PresentationFormat>On-screen Show (4:3)</PresentationFormat>
  <Paragraphs>115</Paragraphs>
  <Slides>7</Slides>
  <Notes>5</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Urban</vt:lpstr>
      <vt:lpstr>    University Counseling  Kiangsu Chekiang College – International Section (KCCIS)</vt:lpstr>
      <vt:lpstr>KCCIS - Class of 2012</vt:lpstr>
      <vt:lpstr>Slide 3</vt:lpstr>
      <vt:lpstr>Scholarships</vt:lpstr>
      <vt:lpstr>   The wide range of courses to which  our students applied: </vt:lpstr>
      <vt:lpstr>Slide 6</vt:lpstr>
      <vt:lpstr>Slide 7</vt:lpstr>
    </vt:vector>
  </TitlesOfParts>
  <Manager/>
  <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2012-10-12T06:11:10Z</dcterms:created>
  <dcterms:modified xsi:type="dcterms:W3CDTF">2012-10-12T06:50:02Z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TC101659609990</vt:lpwstr>
  </property>
</Properties>
</file>